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256" r:id="rId2"/>
    <p:sldId id="339" r:id="rId3"/>
    <p:sldId id="320" r:id="rId4"/>
    <p:sldId id="321" r:id="rId5"/>
    <p:sldId id="322" r:id="rId6"/>
    <p:sldId id="340" r:id="rId7"/>
    <p:sldId id="341" r:id="rId8"/>
    <p:sldId id="323" r:id="rId9"/>
    <p:sldId id="326" r:id="rId10"/>
    <p:sldId id="325" r:id="rId11"/>
    <p:sldId id="329" r:id="rId12"/>
    <p:sldId id="330" r:id="rId13"/>
    <p:sldId id="331" r:id="rId14"/>
    <p:sldId id="333" r:id="rId15"/>
    <p:sldId id="334" r:id="rId16"/>
    <p:sldId id="335" r:id="rId17"/>
    <p:sldId id="336" r:id="rId18"/>
    <p:sldId id="337" r:id="rId19"/>
    <p:sldId id="338" r:id="rId20"/>
  </p:sldIdLst>
  <p:sldSz cx="9144000" cy="6858000" type="screen4x3"/>
  <p:notesSz cx="10234613" cy="7099300"/>
  <p:defaultTextStyle>
    <a:defPPr>
      <a:defRPr lang="de-DE"/>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6EB0"/>
    <a:srgbClr val="00519E"/>
    <a:srgbClr val="B1C91F"/>
    <a:srgbClr val="DC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3" autoAdjust="0"/>
    <p:restoredTop sz="85089" autoAdjust="0"/>
  </p:normalViewPr>
  <p:slideViewPr>
    <p:cSldViewPr>
      <p:cViewPr>
        <p:scale>
          <a:sx n="75" d="100"/>
          <a:sy n="75" d="100"/>
        </p:scale>
        <p:origin x="-2310" y="-450"/>
      </p:cViewPr>
      <p:guideLst>
        <p:guide orient="horz" pos="572"/>
        <p:guide orient="horz" pos="142"/>
        <p:guide orient="horz" pos="3984"/>
        <p:guide orient="horz" pos="4042"/>
        <p:guide orient="horz" pos="1049"/>
        <p:guide pos="2880"/>
        <p:guide pos="5616"/>
        <p:guide pos="136"/>
        <p:guide pos="384"/>
        <p:guide pos="4491"/>
      </p:guideLst>
    </p:cSldViewPr>
  </p:slideViewPr>
  <p:outlineViewPr>
    <p:cViewPr>
      <p:scale>
        <a:sx n="33" d="100"/>
        <a:sy n="33" d="100"/>
      </p:scale>
      <p:origin x="0" y="13284"/>
    </p:cViewPr>
  </p:outlineViewPr>
  <p:notesTextViewPr>
    <p:cViewPr>
      <p:scale>
        <a:sx n="100" d="100"/>
        <a:sy n="100" d="100"/>
      </p:scale>
      <p:origin x="0" y="0"/>
    </p:cViewPr>
  </p:notesTextViewPr>
  <p:sorterViewPr>
    <p:cViewPr>
      <p:scale>
        <a:sx n="100" d="100"/>
        <a:sy n="100" d="100"/>
      </p:scale>
      <p:origin x="0" y="5292"/>
    </p:cViewPr>
  </p:sorterViewPr>
  <p:notesViewPr>
    <p:cSldViewPr>
      <p:cViewPr varScale="1">
        <p:scale>
          <a:sx n="106" d="100"/>
          <a:sy n="106" d="100"/>
        </p:scale>
        <p:origin x="-1482" y="-90"/>
      </p:cViewPr>
      <p:guideLst>
        <p:guide orient="horz" pos="2236"/>
        <p:guide pos="322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2"/>
            <a:ext cx="4434998" cy="354965"/>
          </a:xfrm>
          <a:prstGeom prst="rect">
            <a:avLst/>
          </a:prstGeom>
        </p:spPr>
        <p:txBody>
          <a:bodyPr vert="horz" lIns="99048" tIns="49524" rIns="99048" bIns="49524" rtlCol="0"/>
          <a:lstStyle>
            <a:lvl1pPr algn="l">
              <a:defRPr sz="1300"/>
            </a:lvl1pPr>
          </a:lstStyle>
          <a:p>
            <a:endParaRPr lang="de-DE" dirty="0"/>
          </a:p>
        </p:txBody>
      </p:sp>
      <p:sp>
        <p:nvSpPr>
          <p:cNvPr id="3" name="Datumsplatzhalter 2"/>
          <p:cNvSpPr>
            <a:spLocks noGrp="1"/>
          </p:cNvSpPr>
          <p:nvPr>
            <p:ph type="dt" sz="quarter" idx="1"/>
          </p:nvPr>
        </p:nvSpPr>
        <p:spPr>
          <a:xfrm>
            <a:off x="5797248" y="2"/>
            <a:ext cx="4434998" cy="354965"/>
          </a:xfrm>
          <a:prstGeom prst="rect">
            <a:avLst/>
          </a:prstGeom>
        </p:spPr>
        <p:txBody>
          <a:bodyPr vert="horz" lIns="99048" tIns="49524" rIns="99048" bIns="49524" rtlCol="0"/>
          <a:lstStyle>
            <a:lvl1pPr algn="r">
              <a:defRPr sz="1300"/>
            </a:lvl1pPr>
          </a:lstStyle>
          <a:p>
            <a:fld id="{A97C48F2-2867-4AE3-89F0-A8E404FABCBD}" type="datetimeFigureOut">
              <a:rPr lang="de-DE" smtClean="0"/>
              <a:t>10.05.2017</a:t>
            </a:fld>
            <a:endParaRPr lang="de-DE"/>
          </a:p>
        </p:txBody>
      </p:sp>
      <p:sp>
        <p:nvSpPr>
          <p:cNvPr id="4" name="Fußzeilenplatzhalter 3"/>
          <p:cNvSpPr>
            <a:spLocks noGrp="1"/>
          </p:cNvSpPr>
          <p:nvPr>
            <p:ph type="ftr" sz="quarter" idx="2"/>
          </p:nvPr>
        </p:nvSpPr>
        <p:spPr>
          <a:xfrm>
            <a:off x="2" y="6743105"/>
            <a:ext cx="4434998" cy="354965"/>
          </a:xfrm>
          <a:prstGeom prst="rect">
            <a:avLst/>
          </a:prstGeom>
        </p:spPr>
        <p:txBody>
          <a:bodyPr vert="horz" lIns="99048" tIns="49524" rIns="99048" bIns="49524" rtlCol="0" anchor="b"/>
          <a:lstStyle>
            <a:lvl1pPr algn="l">
              <a:defRPr sz="1300"/>
            </a:lvl1pPr>
          </a:lstStyle>
          <a:p>
            <a:endParaRPr lang="de-DE"/>
          </a:p>
        </p:txBody>
      </p:sp>
      <p:sp>
        <p:nvSpPr>
          <p:cNvPr id="5" name="Foliennummernplatzhalter 4"/>
          <p:cNvSpPr>
            <a:spLocks noGrp="1"/>
          </p:cNvSpPr>
          <p:nvPr>
            <p:ph type="sldNum" sz="quarter" idx="3"/>
          </p:nvPr>
        </p:nvSpPr>
        <p:spPr>
          <a:xfrm>
            <a:off x="5797248" y="6743105"/>
            <a:ext cx="4434998" cy="354965"/>
          </a:xfrm>
          <a:prstGeom prst="rect">
            <a:avLst/>
          </a:prstGeom>
        </p:spPr>
        <p:txBody>
          <a:bodyPr vert="horz" lIns="99048" tIns="49524" rIns="99048" bIns="49524" rtlCol="0" anchor="b"/>
          <a:lstStyle>
            <a:lvl1pPr algn="r">
              <a:defRPr sz="1300"/>
            </a:lvl1pPr>
          </a:lstStyle>
          <a:p>
            <a:fld id="{E6A49743-AD23-42FD-B80F-70382B029A69}" type="slidenum">
              <a:rPr lang="de-DE" smtClean="0"/>
              <a:t>‹Nr.›</a:t>
            </a:fld>
            <a:endParaRPr lang="de-DE"/>
          </a:p>
        </p:txBody>
      </p:sp>
    </p:spTree>
    <p:extLst>
      <p:ext uri="{BB962C8B-B14F-4D97-AF65-F5344CB8AC3E}">
        <p14:creationId xmlns:p14="http://schemas.microsoft.com/office/powerpoint/2010/main" val="8935953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19623" y="0"/>
            <a:ext cx="4434999" cy="354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9048" tIns="49524" rIns="99048" bIns="49524" numCol="1" anchor="t" anchorCtr="0" compatLnSpc="1">
            <a:prstTxWarp prst="textNoShape">
              <a:avLst/>
            </a:prstTxWarp>
          </a:bodyPr>
          <a:lstStyle>
            <a:lvl1pPr>
              <a:defRPr sz="1300" smtClean="0"/>
            </a:lvl1pPr>
          </a:lstStyle>
          <a:p>
            <a:pPr>
              <a:defRPr/>
            </a:pPr>
            <a:endParaRPr lang="de-DE" altLang="de-DE" dirty="0"/>
          </a:p>
        </p:txBody>
      </p:sp>
      <p:sp>
        <p:nvSpPr>
          <p:cNvPr id="4099" name="Rectangle 3"/>
          <p:cNvSpPr>
            <a:spLocks noGrp="1" noChangeArrowheads="1"/>
          </p:cNvSpPr>
          <p:nvPr>
            <p:ph type="dt" idx="1"/>
          </p:nvPr>
        </p:nvSpPr>
        <p:spPr bwMode="auto">
          <a:xfrm>
            <a:off x="5479991" y="0"/>
            <a:ext cx="4434999" cy="354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9048" tIns="49524" rIns="99048" bIns="49524" numCol="1" anchor="t" anchorCtr="0" compatLnSpc="1">
            <a:prstTxWarp prst="textNoShape">
              <a:avLst/>
            </a:prstTxWarp>
          </a:bodyPr>
          <a:lstStyle>
            <a:lvl1pPr algn="r">
              <a:defRPr sz="1300" smtClean="0"/>
            </a:lvl1pPr>
          </a:lstStyle>
          <a:p>
            <a:pPr>
              <a:defRPr/>
            </a:pPr>
            <a:endParaRPr lang="de-DE" altLang="de-DE" dirty="0"/>
          </a:p>
        </p:txBody>
      </p:sp>
      <p:sp>
        <p:nvSpPr>
          <p:cNvPr id="4101" name="Rectangle 5"/>
          <p:cNvSpPr>
            <a:spLocks noGrp="1" noChangeArrowheads="1"/>
          </p:cNvSpPr>
          <p:nvPr>
            <p:ph type="body" sz="quarter" idx="3"/>
          </p:nvPr>
        </p:nvSpPr>
        <p:spPr bwMode="auto">
          <a:xfrm>
            <a:off x="5399395" y="567986"/>
            <a:ext cx="4553700" cy="5926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9048" tIns="49524" rIns="99048" bIns="49524" numCol="1" anchor="ctr" anchorCtr="0" compatLnSpc="1">
            <a:prstTxWarp prst="textNoShape">
              <a:avLst/>
            </a:prstTxWarp>
          </a:bodyPr>
          <a:lstStyle/>
          <a:p>
            <a:pPr lvl="0"/>
            <a:r>
              <a:rPr lang="de-DE" altLang="de-DE" noProof="0" dirty="0" smtClean="0"/>
              <a:t>Mastertextformat bearbeiten</a:t>
            </a:r>
          </a:p>
          <a:p>
            <a:pPr lvl="1"/>
            <a:r>
              <a:rPr lang="de-DE" altLang="de-DE" noProof="0" dirty="0" smtClean="0"/>
              <a:t>Zweite Ebene</a:t>
            </a:r>
          </a:p>
          <a:p>
            <a:pPr lvl="2"/>
            <a:r>
              <a:rPr lang="de-DE" altLang="de-DE" noProof="0" dirty="0" smtClean="0"/>
              <a:t>Dritte Ebene</a:t>
            </a:r>
          </a:p>
          <a:p>
            <a:pPr lvl="3"/>
            <a:r>
              <a:rPr lang="de-DE" altLang="de-DE" noProof="0" dirty="0" smtClean="0"/>
              <a:t>Vierte Ebene</a:t>
            </a:r>
          </a:p>
          <a:p>
            <a:pPr lvl="4"/>
            <a:r>
              <a:rPr lang="de-DE" altLang="de-DE" noProof="0" dirty="0" smtClean="0"/>
              <a:t>Fünfte Ebene</a:t>
            </a:r>
          </a:p>
        </p:txBody>
      </p:sp>
      <p:sp>
        <p:nvSpPr>
          <p:cNvPr id="4102" name="Rectangle 6"/>
          <p:cNvSpPr>
            <a:spLocks noGrp="1" noChangeArrowheads="1"/>
          </p:cNvSpPr>
          <p:nvPr>
            <p:ph type="ftr" sz="quarter" idx="4"/>
          </p:nvPr>
        </p:nvSpPr>
        <p:spPr bwMode="auto">
          <a:xfrm>
            <a:off x="319623" y="6744335"/>
            <a:ext cx="4434999" cy="354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9048" tIns="49524" rIns="99048" bIns="49524" numCol="1" anchor="b" anchorCtr="0" compatLnSpc="1">
            <a:prstTxWarp prst="textNoShape">
              <a:avLst/>
            </a:prstTxWarp>
          </a:bodyPr>
          <a:lstStyle>
            <a:lvl1pPr>
              <a:defRPr sz="1300" smtClean="0"/>
            </a:lvl1pPr>
          </a:lstStyle>
          <a:p>
            <a:pPr>
              <a:defRPr/>
            </a:pPr>
            <a:endParaRPr lang="de-DE" altLang="de-DE" dirty="0"/>
          </a:p>
        </p:txBody>
      </p:sp>
      <p:sp>
        <p:nvSpPr>
          <p:cNvPr id="4103" name="Rectangle 7"/>
          <p:cNvSpPr>
            <a:spLocks noGrp="1" noChangeArrowheads="1"/>
          </p:cNvSpPr>
          <p:nvPr>
            <p:ph type="sldNum" sz="quarter" idx="5"/>
          </p:nvPr>
        </p:nvSpPr>
        <p:spPr bwMode="auto">
          <a:xfrm>
            <a:off x="5479993" y="6744337"/>
            <a:ext cx="4434998" cy="354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9048" tIns="49524" rIns="99048" bIns="49524" numCol="1" anchor="b" anchorCtr="0" compatLnSpc="1">
            <a:prstTxWarp prst="textNoShape">
              <a:avLst/>
            </a:prstTxWarp>
          </a:bodyPr>
          <a:lstStyle>
            <a:lvl1pPr algn="r">
              <a:defRPr sz="1300" smtClean="0"/>
            </a:lvl1pPr>
          </a:lstStyle>
          <a:p>
            <a:pPr>
              <a:defRPr/>
            </a:pPr>
            <a:fld id="{9AEBA3C9-1168-4E28-9585-7C6B6280B8B8}" type="slidenum">
              <a:rPr lang="de-DE" altLang="de-DE"/>
              <a:pPr>
                <a:defRPr/>
              </a:pPr>
              <a:t>‹Nr.›</a:t>
            </a:fld>
            <a:endParaRPr lang="de-DE" altLang="de-DE"/>
          </a:p>
        </p:txBody>
      </p:sp>
      <p:sp>
        <p:nvSpPr>
          <p:cNvPr id="2" name="Folienbildplatzhalter 1"/>
          <p:cNvSpPr>
            <a:spLocks noGrp="1" noRot="1" noChangeAspect="1"/>
          </p:cNvSpPr>
          <p:nvPr>
            <p:ph type="sldImg" idx="2"/>
          </p:nvPr>
        </p:nvSpPr>
        <p:spPr>
          <a:xfrm>
            <a:off x="508000" y="1830388"/>
            <a:ext cx="4584700" cy="3438525"/>
          </a:xfrm>
          <a:prstGeom prst="rect">
            <a:avLst/>
          </a:prstGeom>
          <a:noFill/>
          <a:ln w="12700">
            <a:solidFill>
              <a:prstClr val="black"/>
            </a:solidFill>
          </a:ln>
        </p:spPr>
        <p:txBody>
          <a:bodyPr vert="horz" lIns="99048" tIns="49524" rIns="99048" bIns="49524" rtlCol="0" anchor="ctr"/>
          <a:lstStyle/>
          <a:p>
            <a:endParaRPr lang="de-DE"/>
          </a:p>
        </p:txBody>
      </p:sp>
    </p:spTree>
    <p:extLst>
      <p:ext uri="{BB962C8B-B14F-4D97-AF65-F5344CB8AC3E}">
        <p14:creationId xmlns:p14="http://schemas.microsoft.com/office/powerpoint/2010/main" val="5404906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1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1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1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1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1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bildplatzhalter 2"/>
          <p:cNvSpPr>
            <a:spLocks noGrp="1" noRot="1" noChangeAspect="1"/>
          </p:cNvSpPr>
          <p:nvPr>
            <p:ph type="sldImg"/>
          </p:nvPr>
        </p:nvSpPr>
        <p:spPr>
          <a:xfrm>
            <a:off x="508000" y="1830388"/>
            <a:ext cx="4584700" cy="3438525"/>
          </a:xfrm>
        </p:spPr>
      </p:sp>
      <p:sp>
        <p:nvSpPr>
          <p:cNvPr id="4" name="Notizenplatzhalter 3"/>
          <p:cNvSpPr>
            <a:spLocks noGrp="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sz="1100" kern="1200" dirty="0" smtClean="0">
                <a:solidFill>
                  <a:schemeClr val="tx1"/>
                </a:solidFill>
                <a:effectLst/>
                <a:latin typeface="Arial" charset="0"/>
                <a:ea typeface="ＭＳ Ｐゴシック" pitchFamily="1" charset="-128"/>
                <a:cs typeface="+mn-cs"/>
              </a:rPr>
              <a:t>Hinweis: Falls</a:t>
            </a:r>
            <a:r>
              <a:rPr lang="de-DE" sz="1100" kern="1200" baseline="0" dirty="0" smtClean="0">
                <a:solidFill>
                  <a:schemeClr val="tx1"/>
                </a:solidFill>
                <a:effectLst/>
                <a:latin typeface="Arial" charset="0"/>
                <a:ea typeface="ＭＳ Ｐゴシック" pitchFamily="1" charset="-128"/>
                <a:cs typeface="+mn-cs"/>
              </a:rPr>
              <a:t> in Ihrem Gebäude kein Hausalarm vorhanden ist, löschen Sie diese Folie!</a:t>
            </a: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sz="1100" kern="1200" dirty="0" smtClean="0">
                <a:solidFill>
                  <a:schemeClr val="tx1"/>
                </a:solidFill>
                <a:effectLst/>
                <a:latin typeface="Arial" charset="0"/>
                <a:ea typeface="ＭＳ Ｐゴシック" pitchFamily="1" charset="-128"/>
                <a:cs typeface="+mn-cs"/>
              </a:rPr>
              <a:t>Hinweis: Falls</a:t>
            </a:r>
            <a:r>
              <a:rPr lang="de-DE" sz="1100" kern="1200" baseline="0" dirty="0" smtClean="0">
                <a:solidFill>
                  <a:schemeClr val="tx1"/>
                </a:solidFill>
                <a:effectLst/>
                <a:latin typeface="Arial" charset="0"/>
                <a:ea typeface="ＭＳ Ｐゴシック" pitchFamily="1" charset="-128"/>
                <a:cs typeface="+mn-cs"/>
              </a:rPr>
              <a:t> in Ihre Gebäude kein Aufzug vorhanden ist, löschen Sie diese Folie!</a:t>
            </a:r>
            <a:endParaRPr lang="de-DE" sz="1100" kern="1200" dirty="0" smtClean="0">
              <a:solidFill>
                <a:schemeClr val="tx1"/>
              </a:solidFill>
              <a:effectLst/>
              <a:latin typeface="Arial" charset="0"/>
              <a:ea typeface="ＭＳ Ｐゴシック" pitchFamily="1"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sz="1100" kern="1200" dirty="0" smtClean="0">
                <a:solidFill>
                  <a:schemeClr val="tx1"/>
                </a:solidFill>
                <a:effectLst/>
                <a:latin typeface="Arial" charset="0"/>
                <a:ea typeface="ＭＳ Ｐゴシック" pitchFamily="1" charset="-128"/>
                <a:cs typeface="+mn-cs"/>
              </a:rPr>
              <a:t>Hinweis: Tragen Sie die Sammelstelle</a:t>
            </a:r>
            <a:r>
              <a:rPr lang="de-DE" sz="1100" kern="1200" baseline="0" dirty="0" smtClean="0">
                <a:solidFill>
                  <a:schemeClr val="tx1"/>
                </a:solidFill>
                <a:effectLst/>
                <a:latin typeface="Arial" charset="0"/>
                <a:ea typeface="ＭＳ Ｐゴシック" pitchFamily="1" charset="-128"/>
                <a:cs typeface="+mn-cs"/>
              </a:rPr>
              <a:t> für Ihren Arbeitsbereich ein (siehe Flucht- und Rettungsplan oder Alarmblatt)!</a:t>
            </a: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sz="1100" kern="1200" dirty="0" smtClean="0">
                <a:solidFill>
                  <a:srgbClr val="7030A0"/>
                </a:solidFill>
                <a:effectLst/>
                <a:latin typeface="Arial" charset="0"/>
                <a:ea typeface="ＭＳ Ｐゴシック" pitchFamily="1" charset="-128"/>
                <a:cs typeface="+mn-cs"/>
              </a:rPr>
              <a:t>Hinweis: Im</a:t>
            </a:r>
            <a:r>
              <a:rPr lang="de-DE" sz="1100" kern="1200" baseline="0" dirty="0" smtClean="0">
                <a:solidFill>
                  <a:srgbClr val="7030A0"/>
                </a:solidFill>
                <a:effectLst/>
                <a:latin typeface="Arial" charset="0"/>
                <a:ea typeface="ＭＳ Ｐゴシック" pitchFamily="1" charset="-128"/>
                <a:cs typeface="+mn-cs"/>
              </a:rPr>
              <a:t> Arbeitsbereich nicht vorhandene Einrichtungen löschen (ggf. die gesamte Folie)!</a:t>
            </a:r>
            <a:endParaRPr lang="de-DE" sz="1100" kern="1200" dirty="0" smtClean="0">
              <a:solidFill>
                <a:srgbClr val="7030A0"/>
              </a:solidFill>
              <a:effectLst/>
              <a:latin typeface="Arial" charset="0"/>
              <a:ea typeface="ＭＳ Ｐゴシック" pitchFamily="1"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sz="1100" kern="1200" dirty="0" smtClean="0">
                <a:solidFill>
                  <a:schemeClr val="tx1"/>
                </a:solidFill>
                <a:effectLst/>
                <a:latin typeface="Arial" charset="0"/>
                <a:ea typeface="ＭＳ Ｐゴシック" pitchFamily="1" charset="-128"/>
                <a:cs typeface="+mn-cs"/>
              </a:rPr>
              <a:t>Hinweis: Tragen Sie hier alle Einrichtungen ein, die in</a:t>
            </a:r>
            <a:r>
              <a:rPr lang="de-DE" sz="1100" kern="1200" baseline="0" dirty="0" smtClean="0">
                <a:solidFill>
                  <a:schemeClr val="tx1"/>
                </a:solidFill>
                <a:effectLst/>
                <a:latin typeface="Arial" charset="0"/>
                <a:ea typeface="ＭＳ Ｐゴシック" pitchFamily="1" charset="-128"/>
                <a:cs typeface="+mn-cs"/>
              </a:rPr>
              <a:t> den Flucht- und Rettungsplänen Ihres Arbeitsbereichs vorhanden sind. Zum Beispiel: Augenspüleinrichtungen, Notduschen und Handfeuermelder.</a:t>
            </a:r>
          </a:p>
          <a:p>
            <a:pPr marL="0" marR="0" indent="0" algn="l" defTabSz="914400" rtl="0" eaLnBrk="0" fontAlgn="base" latinLnBrk="0" hangingPunct="0">
              <a:lnSpc>
                <a:spcPct val="100000"/>
              </a:lnSpc>
              <a:spcBef>
                <a:spcPct val="30000"/>
              </a:spcBef>
              <a:spcAft>
                <a:spcPct val="0"/>
              </a:spcAft>
              <a:buClrTx/>
              <a:buSzTx/>
              <a:buFontTx/>
              <a:buNone/>
              <a:tabLst/>
              <a:defRPr/>
            </a:pPr>
            <a:r>
              <a:rPr lang="de-DE" sz="1100" kern="1200" baseline="0" dirty="0" smtClean="0">
                <a:solidFill>
                  <a:schemeClr val="tx1"/>
                </a:solidFill>
                <a:effectLst/>
                <a:latin typeface="Arial" charset="0"/>
                <a:ea typeface="ＭＳ Ｐゴシック" pitchFamily="1" charset="-128"/>
                <a:cs typeface="+mn-cs"/>
              </a:rPr>
              <a:t>Weisen sie bei der Begehung auf die Standorte dieser Einrichtungen sowie auf die Flucht- und Rettungspläne hin.</a:t>
            </a: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Hinweis:</a:t>
            </a:r>
            <a:r>
              <a:rPr lang="de-DE" baseline="0" dirty="0" smtClean="0"/>
              <a:t> Tragen Sie hier die Beauftragten Ihrer Einrichtung ein!</a:t>
            </a:r>
            <a:endParaRPr lang="de-DE" dirty="0" smtClean="0"/>
          </a:p>
        </p:txBody>
      </p:sp>
    </p:spTree>
    <p:extLst>
      <p:ext uri="{BB962C8B-B14F-4D97-AF65-F5344CB8AC3E}">
        <p14:creationId xmlns:p14="http://schemas.microsoft.com/office/powerpoint/2010/main" val="932960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sz="1100" u="sng" kern="1200" dirty="0" smtClean="0">
                <a:solidFill>
                  <a:schemeClr val="tx1"/>
                </a:solidFill>
                <a:effectLst/>
                <a:latin typeface="Arial" charset="0"/>
                <a:ea typeface="ＭＳ Ｐゴシック" pitchFamily="1" charset="-128"/>
                <a:cs typeface="+mn-cs"/>
              </a:rPr>
              <a:t>Originaltext aus der Brandschutzordnung</a:t>
            </a:r>
            <a:r>
              <a:rPr lang="de-DE" sz="1100" kern="1200" dirty="0" smtClean="0">
                <a:solidFill>
                  <a:schemeClr val="tx1"/>
                </a:solidFill>
                <a:effectLst/>
                <a:latin typeface="Arial" charset="0"/>
                <a:ea typeface="ＭＳ Ｐゴシック" pitchFamily="1" charset="-128"/>
                <a:cs typeface="+mn-cs"/>
              </a:rPr>
              <a:t/>
            </a:r>
            <a:br>
              <a:rPr lang="de-DE" sz="1100" kern="1200" dirty="0" smtClean="0">
                <a:solidFill>
                  <a:schemeClr val="tx1"/>
                </a:solidFill>
                <a:effectLst/>
                <a:latin typeface="Arial" charset="0"/>
                <a:ea typeface="ＭＳ Ｐゴシック" pitchFamily="1" charset="-128"/>
                <a:cs typeface="+mn-cs"/>
              </a:rPr>
            </a:br>
            <a:r>
              <a:rPr lang="de-DE" sz="1100" kern="1200" dirty="0" smtClean="0">
                <a:solidFill>
                  <a:schemeClr val="tx1"/>
                </a:solidFill>
                <a:effectLst/>
                <a:latin typeface="Arial" charset="0"/>
                <a:ea typeface="ＭＳ Ｐゴシック" pitchFamily="1" charset="-128"/>
                <a:cs typeface="+mn-cs"/>
              </a:rPr>
              <a:t>In allen Gebäuden der Leibniz Universität Hannover besteht Rauchverbot. Außerdem ist der Umgang mit Feuer, offener Flamme und offenen Zündquellen in den Gebäuden der Universität grundsätzlich verboten. In speziell dafür vorgesehenen Räumen wie Laboren und Werkstätten ist der Umgang mit Feuer, offener Flamme und offenen Zündquellen im betrieblich notwendigen Mindestmaß erlaubt.</a:t>
            </a:r>
          </a:p>
        </p:txBody>
      </p:sp>
    </p:spTree>
    <p:extLst>
      <p:ext uri="{BB962C8B-B14F-4D97-AF65-F5344CB8AC3E}">
        <p14:creationId xmlns:p14="http://schemas.microsoft.com/office/powerpoint/2010/main" val="145275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u="sng" kern="1200" dirty="0" smtClean="0">
                <a:solidFill>
                  <a:schemeClr val="tx1"/>
                </a:solidFill>
                <a:effectLst/>
                <a:latin typeface="Arial" charset="0"/>
                <a:ea typeface="ＭＳ Ｐゴシック" pitchFamily="1" charset="-128"/>
                <a:cs typeface="+mn-cs"/>
              </a:rPr>
              <a:t>Originaltext aus der Brandschutzordnung</a:t>
            </a:r>
            <a:r>
              <a:rPr lang="de-DE" sz="1100" kern="1200" dirty="0" smtClean="0">
                <a:solidFill>
                  <a:schemeClr val="tx1"/>
                </a:solidFill>
                <a:effectLst/>
                <a:latin typeface="Arial" charset="0"/>
                <a:ea typeface="ＭＳ Ｐゴシック" pitchFamily="1" charset="-128"/>
                <a:cs typeface="+mn-cs"/>
              </a:rPr>
              <a:t/>
            </a:r>
            <a:br>
              <a:rPr lang="de-DE" sz="1100" kern="1200" dirty="0" smtClean="0">
                <a:solidFill>
                  <a:schemeClr val="tx1"/>
                </a:solidFill>
                <a:effectLst/>
                <a:latin typeface="Arial" charset="0"/>
                <a:ea typeface="ＭＳ Ｐゴシック" pitchFamily="1" charset="-128"/>
                <a:cs typeface="+mn-cs"/>
              </a:rPr>
            </a:br>
            <a:r>
              <a:rPr lang="de-DE" sz="1100" kern="1200" dirty="0" smtClean="0">
                <a:solidFill>
                  <a:schemeClr val="tx1"/>
                </a:solidFill>
                <a:effectLst/>
                <a:latin typeface="Arial" charset="0"/>
                <a:ea typeface="ＭＳ Ｐゴシック" pitchFamily="1" charset="-128"/>
                <a:cs typeface="+mn-cs"/>
              </a:rPr>
              <a:t>Beim Umgang mit brennbaren Abfällen, elektrischen Geräten, gasbetriebenen Geräten und anderen Zündquellen ist besonders streng auf die Einhaltung der gültigen Brandschutz- und Sicherheitsbestimmungen zu achten.</a:t>
            </a:r>
          </a:p>
          <a:p>
            <a:r>
              <a:rPr lang="de-DE" sz="1100" kern="1200" dirty="0" smtClean="0">
                <a:solidFill>
                  <a:schemeClr val="tx1"/>
                </a:solidFill>
                <a:effectLst/>
                <a:latin typeface="Arial" charset="0"/>
                <a:ea typeface="ＭＳ Ｐゴシック" pitchFamily="1" charset="-128"/>
                <a:cs typeface="+mn-cs"/>
              </a:rPr>
              <a:t> </a:t>
            </a:r>
          </a:p>
          <a:p>
            <a:r>
              <a:rPr lang="de-DE" sz="1100" kern="1200" dirty="0" smtClean="0">
                <a:solidFill>
                  <a:schemeClr val="tx1"/>
                </a:solidFill>
                <a:effectLst/>
                <a:latin typeface="Arial" charset="0"/>
                <a:ea typeface="ＭＳ Ｐゴシック" pitchFamily="1" charset="-128"/>
                <a:cs typeface="+mn-cs"/>
              </a:rPr>
              <a:t>Elektrische Anlagen und Betriebsmittel sind regelmäßig zu prüfen und vorschriftsmäßig in Stand zu halten. Änderungen und Reparaturen dürfen nur durch Elektrofachkräfte durchgeführt werden. Alle nicht benötigten Leuchten, Anlagen und Geräte sind, insbesondere nach Dienstschluss, abzuschalten.</a:t>
            </a: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u="sng" kern="1200" dirty="0" smtClean="0">
                <a:solidFill>
                  <a:schemeClr val="tx1"/>
                </a:solidFill>
                <a:effectLst/>
                <a:latin typeface="Arial" charset="0"/>
                <a:ea typeface="ＭＳ Ｐゴシック" pitchFamily="1" charset="-128"/>
                <a:cs typeface="+mn-cs"/>
              </a:rPr>
              <a:t>Originaltext aus der Brandschutzordnung</a:t>
            </a:r>
            <a:r>
              <a:rPr lang="de-DE" sz="1100" kern="1200" dirty="0" smtClean="0">
                <a:solidFill>
                  <a:schemeClr val="tx1"/>
                </a:solidFill>
                <a:effectLst/>
                <a:latin typeface="Arial" charset="0"/>
                <a:ea typeface="ＭＳ Ｐゴシック" pitchFamily="1" charset="-128"/>
                <a:cs typeface="+mn-cs"/>
              </a:rPr>
              <a:t/>
            </a:r>
            <a:br>
              <a:rPr lang="de-DE" sz="1100" kern="1200" dirty="0" smtClean="0">
                <a:solidFill>
                  <a:schemeClr val="tx1"/>
                </a:solidFill>
                <a:effectLst/>
                <a:latin typeface="Arial" charset="0"/>
                <a:ea typeface="ＭＳ Ｐゴシック" pitchFamily="1" charset="-128"/>
                <a:cs typeface="+mn-cs"/>
              </a:rPr>
            </a:br>
            <a:r>
              <a:rPr lang="de-DE" sz="1100" kern="1200" dirty="0" smtClean="0">
                <a:solidFill>
                  <a:schemeClr val="tx1"/>
                </a:solidFill>
                <a:effectLst/>
                <a:latin typeface="Arial" charset="0"/>
                <a:ea typeface="ＭＳ Ｐゴシック" pitchFamily="1" charset="-128"/>
                <a:cs typeface="+mn-cs"/>
              </a:rPr>
              <a:t>Kaffeemaschinen und Wasserkocher sollen auf nicht brennbaren Unterlagen (z. B. Keramikfliesen) betrieben werden.</a:t>
            </a:r>
          </a:p>
          <a:p>
            <a:r>
              <a:rPr lang="de-DE" sz="1100" kern="1200" dirty="0" smtClean="0">
                <a:solidFill>
                  <a:schemeClr val="tx1"/>
                </a:solidFill>
                <a:effectLst/>
                <a:latin typeface="Arial" charset="0"/>
                <a:ea typeface="ＭＳ Ｐゴシック" pitchFamily="1" charset="-128"/>
                <a:cs typeface="+mn-cs"/>
              </a:rPr>
              <a:t> </a:t>
            </a:r>
          </a:p>
          <a:p>
            <a:r>
              <a:rPr lang="de-DE" sz="1100" kern="1200" dirty="0" smtClean="0">
                <a:solidFill>
                  <a:schemeClr val="tx1"/>
                </a:solidFill>
                <a:effectLst/>
                <a:latin typeface="Arial" charset="0"/>
                <a:ea typeface="ＭＳ Ｐゴシック" pitchFamily="1" charset="-128"/>
                <a:cs typeface="+mn-cs"/>
              </a:rPr>
              <a:t>Ist es nicht möglich, dass Experimentiereinrichtungen den Vorschriften entsprechen, muss der/die Verantwortliche durch eine Gefährdungsbeurteilung ermitteln, dass die geforderten Schutzziele durch besondere Maßnahmen erreicht werden.</a:t>
            </a:r>
          </a:p>
          <a:p>
            <a:r>
              <a:rPr lang="de-DE" sz="1100" kern="1200" dirty="0" smtClean="0">
                <a:solidFill>
                  <a:schemeClr val="tx1"/>
                </a:solidFill>
                <a:effectLst/>
                <a:latin typeface="Arial" charset="0"/>
                <a:ea typeface="ＭＳ Ｐゴシック" pitchFamily="1" charset="-128"/>
                <a:cs typeface="+mn-cs"/>
              </a:rPr>
              <a:t> </a:t>
            </a:r>
          </a:p>
          <a:p>
            <a:r>
              <a:rPr lang="de-DE" sz="1100" kern="1200" dirty="0" smtClean="0">
                <a:solidFill>
                  <a:schemeClr val="tx1"/>
                </a:solidFill>
                <a:effectLst/>
                <a:latin typeface="Arial" charset="0"/>
                <a:ea typeface="ＭＳ Ｐゴシック" pitchFamily="1" charset="-128"/>
                <a:cs typeface="+mn-cs"/>
              </a:rPr>
              <a:t>Der Betrieb von Geräten und Anlage ist ausreichend zu überwachen. Nachts unbeaufsichtigt betriebene Anlage und Geräte sind nur zulässig, wenn keine Brandgefahr besteht oder durch eine Gefährdungsbeurteilung nachgewiesen wird, dass die geforderten Schutzziele durch besondere Maßnahmen erreicht werden.</a:t>
            </a:r>
          </a:p>
          <a:p>
            <a:r>
              <a:rPr lang="de-DE" sz="1100" kern="1200" dirty="0" smtClean="0">
                <a:solidFill>
                  <a:schemeClr val="tx1"/>
                </a:solidFill>
                <a:effectLst/>
                <a:latin typeface="Arial" charset="0"/>
                <a:ea typeface="ＭＳ Ｐゴシック" pitchFamily="1" charset="-128"/>
                <a:cs typeface="+mn-cs"/>
              </a:rPr>
              <a:t> </a:t>
            </a:r>
          </a:p>
          <a:p>
            <a:r>
              <a:rPr lang="de-DE" sz="1100" kern="1200" dirty="0" smtClean="0">
                <a:solidFill>
                  <a:schemeClr val="tx1"/>
                </a:solidFill>
                <a:effectLst/>
                <a:latin typeface="Arial" charset="0"/>
                <a:ea typeface="ＭＳ Ｐゴシック" pitchFamily="1" charset="-128"/>
                <a:cs typeface="+mn-cs"/>
              </a:rPr>
              <a:t>Der Betrieb von Tauchsiedern ohne Abschaltautomatik ist untersagt.</a:t>
            </a: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u="sng" kern="1200" dirty="0" smtClean="0">
                <a:solidFill>
                  <a:schemeClr val="tx1"/>
                </a:solidFill>
                <a:effectLst/>
                <a:latin typeface="Arial" charset="0"/>
                <a:ea typeface="ＭＳ Ｐゴシック" pitchFamily="1" charset="-128"/>
                <a:cs typeface="+mn-cs"/>
              </a:rPr>
              <a:t>Originaltext aus der Brandschutzordnung</a:t>
            </a:r>
          </a:p>
          <a:p>
            <a:r>
              <a:rPr lang="de-DE" sz="1100" kern="1200" dirty="0" smtClean="0">
                <a:solidFill>
                  <a:schemeClr val="tx1"/>
                </a:solidFill>
                <a:effectLst/>
                <a:latin typeface="Arial" charset="0"/>
                <a:ea typeface="ＭＳ Ｐゴシック" pitchFamily="1" charset="-128"/>
                <a:cs typeface="+mn-cs"/>
              </a:rPr>
              <a:t>Elektrische Heizplatten und Heizstrahler dürfen nur im Laborbetrieb unter ständiger Aufsicht benutzt werden.</a:t>
            </a:r>
          </a:p>
          <a:p>
            <a:r>
              <a:rPr lang="de-DE" sz="1100" kern="1200" dirty="0" smtClean="0">
                <a:solidFill>
                  <a:schemeClr val="tx1"/>
                </a:solidFill>
                <a:effectLst/>
                <a:latin typeface="Arial" charset="0"/>
                <a:ea typeface="ＭＳ Ｐゴシック" pitchFamily="1" charset="-128"/>
                <a:cs typeface="+mn-cs"/>
              </a:rPr>
              <a:t> </a:t>
            </a:r>
          </a:p>
          <a:p>
            <a:r>
              <a:rPr lang="de-DE" sz="1100" kern="1200" dirty="0" smtClean="0">
                <a:solidFill>
                  <a:schemeClr val="tx1"/>
                </a:solidFill>
                <a:effectLst/>
                <a:latin typeface="Arial" charset="0"/>
                <a:ea typeface="ＭＳ Ｐゴシック" pitchFamily="1" charset="-128"/>
                <a:cs typeface="+mn-cs"/>
              </a:rPr>
              <a:t>Ölige, fettige oder mit brennbaren Flüssigkeiten getränkte Putzwolle, Lappen und dergleichen dürfen nur in nicht brennbaren Behältern mit dicht schließendem Deckel - keinesfalls in der Arbeitskleidung - aufbewahrt werden.</a:t>
            </a:r>
          </a:p>
          <a:p>
            <a:r>
              <a:rPr lang="de-DE" sz="1100" kern="1200" dirty="0" smtClean="0">
                <a:solidFill>
                  <a:schemeClr val="tx1"/>
                </a:solidFill>
                <a:effectLst/>
                <a:latin typeface="Arial" charset="0"/>
                <a:ea typeface="ＭＳ Ｐゴシック" pitchFamily="1" charset="-128"/>
                <a:cs typeface="+mn-cs"/>
              </a:rPr>
              <a:t> </a:t>
            </a:r>
          </a:p>
          <a:p>
            <a:r>
              <a:rPr lang="de-DE" sz="1100" kern="1200" dirty="0" smtClean="0">
                <a:solidFill>
                  <a:schemeClr val="tx1"/>
                </a:solidFill>
                <a:effectLst/>
                <a:latin typeface="Arial" charset="0"/>
                <a:ea typeface="ＭＳ Ｐゴシック" pitchFamily="1" charset="-128"/>
                <a:cs typeface="+mn-cs"/>
              </a:rPr>
              <a:t>Das Abstellen und Lagern brennbarer Gegenstände in der Nähe von Feuerstätten oder anderer möglicher Zündquellen ist verboten.</a:t>
            </a:r>
          </a:p>
          <a:p>
            <a:r>
              <a:rPr lang="de-DE" sz="1100" kern="1200" dirty="0" smtClean="0">
                <a:solidFill>
                  <a:schemeClr val="tx1"/>
                </a:solidFill>
                <a:effectLst/>
                <a:latin typeface="Arial" charset="0"/>
                <a:ea typeface="ＭＳ Ｐゴシック" pitchFamily="1" charset="-128"/>
                <a:cs typeface="+mn-cs"/>
              </a:rPr>
              <a:t> </a:t>
            </a:r>
          </a:p>
          <a:p>
            <a:r>
              <a:rPr lang="de-DE" sz="1100" kern="1200" dirty="0" smtClean="0">
                <a:solidFill>
                  <a:schemeClr val="tx1"/>
                </a:solidFill>
                <a:effectLst/>
                <a:latin typeface="Arial" charset="0"/>
                <a:ea typeface="ＭＳ Ｐゴシック" pitchFamily="1" charset="-128"/>
                <a:cs typeface="+mn-cs"/>
              </a:rPr>
              <a:t>Nach Dienstschluss hat die letzte im Arbeitsbereich befindliche Person die Räume auf gefahrdrohende Umstände zu kontrollieren. Es ist insbesondere zu prüfen, dass alle Feuerschutzabschlüsse (z.B. Brand- und Rauchschutztüren) geschlossen und alle nicht benötigten elektrischen Anlagen ausgeschaltet sind.</a:t>
            </a:r>
          </a:p>
          <a:p>
            <a:pPr marL="0" marR="0" indent="0" algn="l" defTabSz="914400" rtl="0" eaLnBrk="0" fontAlgn="base" latinLnBrk="0" hangingPunct="0">
              <a:lnSpc>
                <a:spcPct val="100000"/>
              </a:lnSpc>
              <a:spcBef>
                <a:spcPct val="30000"/>
              </a:spcBef>
              <a:spcAft>
                <a:spcPct val="0"/>
              </a:spcAft>
              <a:buClrTx/>
              <a:buSzTx/>
              <a:buFontTx/>
              <a:buNone/>
              <a:tabLst/>
              <a:defRPr/>
            </a:pP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sz="1100" kern="1200" dirty="0" smtClean="0">
                <a:solidFill>
                  <a:srgbClr val="7030A0"/>
                </a:solidFill>
                <a:effectLst/>
                <a:latin typeface="Arial" charset="0"/>
                <a:ea typeface="ＭＳ Ｐゴシック" pitchFamily="1" charset="-128"/>
                <a:cs typeface="+mn-cs"/>
              </a:rPr>
              <a:t>Hinweis: Im</a:t>
            </a:r>
            <a:r>
              <a:rPr lang="de-DE" sz="1100" kern="1200" baseline="0" dirty="0" smtClean="0">
                <a:solidFill>
                  <a:srgbClr val="7030A0"/>
                </a:solidFill>
                <a:effectLst/>
                <a:latin typeface="Arial" charset="0"/>
                <a:ea typeface="ＭＳ Ｐゴシック" pitchFamily="1" charset="-128"/>
                <a:cs typeface="+mn-cs"/>
              </a:rPr>
              <a:t> Arbeitsbereich nicht vorhandene Einrichtungen löschen!</a:t>
            </a:r>
            <a:endParaRPr lang="de-DE" sz="1100" kern="1200" dirty="0" smtClean="0">
              <a:solidFill>
                <a:srgbClr val="7030A0"/>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sz="1100" kern="1200" dirty="0" smtClean="0">
                <a:solidFill>
                  <a:schemeClr val="tx1"/>
                </a:solidFill>
                <a:effectLst/>
                <a:latin typeface="Arial" charset="0"/>
                <a:ea typeface="ＭＳ Ｐゴシック" pitchFamily="1" charset="-128"/>
                <a:cs typeface="+mn-cs"/>
              </a:rPr>
              <a:t>Hinweis: Falls</a:t>
            </a:r>
            <a:r>
              <a:rPr lang="de-DE" sz="1100" kern="1200" baseline="0" dirty="0" smtClean="0">
                <a:solidFill>
                  <a:schemeClr val="tx1"/>
                </a:solidFill>
                <a:effectLst/>
                <a:latin typeface="Arial" charset="0"/>
                <a:ea typeface="ＭＳ Ｐゴシック" pitchFamily="1" charset="-128"/>
                <a:cs typeface="+mn-cs"/>
              </a:rPr>
              <a:t> in Ihrem Gebäude keine Handfeuermelder vorhanden sind, löschen Sie diese Folie!</a:t>
            </a: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de-DE" sz="1100" kern="1200" dirty="0" smtClean="0">
              <a:solidFill>
                <a:schemeClr val="tx1"/>
              </a:solidFill>
              <a:effectLst/>
              <a:latin typeface="Arial" charset="0"/>
              <a:ea typeface="ＭＳ Ｐゴシック" pitchFamily="1" charset="-128"/>
              <a:cs typeface="+mn-cs"/>
            </a:endParaRPr>
          </a:p>
        </p:txBody>
      </p:sp>
    </p:spTree>
    <p:extLst>
      <p:ext uri="{BB962C8B-B14F-4D97-AF65-F5344CB8AC3E}">
        <p14:creationId xmlns:p14="http://schemas.microsoft.com/office/powerpoint/2010/main" val="1452751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6318250"/>
            <a:ext cx="9144000" cy="539750"/>
          </a:xfrm>
          <a:prstGeom prst="rect">
            <a:avLst/>
          </a:prstGeom>
          <a:solidFill>
            <a:srgbClr val="DCDEDE"/>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endParaRPr lang="de-DE" altLang="de-DE"/>
          </a:p>
        </p:txBody>
      </p:sp>
      <p:pic>
        <p:nvPicPr>
          <p:cNvPr id="5" name="Picture 23" descr="luh_logo_rgb_pp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96037" y="225425"/>
            <a:ext cx="2519363"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03237" y="1447801"/>
            <a:ext cx="8412163" cy="612775"/>
          </a:xfrm>
        </p:spPr>
        <p:txBody>
          <a:bodyPr/>
          <a:lstStyle>
            <a:lvl1pPr>
              <a:defRPr sz="3200"/>
            </a:lvl1pPr>
          </a:lstStyle>
          <a:p>
            <a:pPr lvl="0"/>
            <a:r>
              <a:rPr lang="de-DE" altLang="de-DE" noProof="0" smtClean="0"/>
              <a:t>Mastertitelformat bearbeiten</a:t>
            </a:r>
          </a:p>
        </p:txBody>
      </p:sp>
      <p:sp>
        <p:nvSpPr>
          <p:cNvPr id="3075" name="Rectangle 3"/>
          <p:cNvSpPr>
            <a:spLocks noGrp="1" noChangeArrowheads="1"/>
          </p:cNvSpPr>
          <p:nvPr>
            <p:ph type="subTitle" idx="1"/>
          </p:nvPr>
        </p:nvSpPr>
        <p:spPr>
          <a:xfrm>
            <a:off x="609600" y="6416675"/>
            <a:ext cx="8305800" cy="381000"/>
          </a:xfrm>
        </p:spPr>
        <p:txBody>
          <a:bodyPr/>
          <a:lstStyle>
            <a:lvl1pPr marL="0" indent="0">
              <a:buFont typeface="Wingdings" pitchFamily="2" charset="2"/>
              <a:buNone/>
              <a:defRPr sz="1600"/>
            </a:lvl1pPr>
          </a:lstStyle>
          <a:p>
            <a:pPr lvl="0"/>
            <a:endParaRPr lang="de-DE" altLang="de-DE" noProof="0" smtClean="0"/>
          </a:p>
        </p:txBody>
      </p:sp>
    </p:spTree>
    <p:extLst>
      <p:ext uri="{BB962C8B-B14F-4D97-AF65-F5344CB8AC3E}">
        <p14:creationId xmlns:p14="http://schemas.microsoft.com/office/powerpoint/2010/main" val="2618713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lgn="ctr">
              <a:defRPr b="1"/>
            </a:lvl1pPr>
          </a:lstStyle>
          <a:p>
            <a:pPr algn="l">
              <a:defRPr/>
            </a:pPr>
            <a:r>
              <a:rPr lang="de-DE" altLang="de-DE" smtClean="0"/>
              <a:t>Sascha Brungs Ausbildung zum Brandschutzhelfer, 20.04.2015</a:t>
            </a:r>
            <a:endParaRPr lang="de-DE" altLang="de-DE" b="0" dirty="0"/>
          </a:p>
        </p:txBody>
      </p:sp>
    </p:spTree>
    <p:extLst>
      <p:ext uri="{BB962C8B-B14F-4D97-AF65-F5344CB8AC3E}">
        <p14:creationId xmlns:p14="http://schemas.microsoft.com/office/powerpoint/2010/main" val="324642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13549" y="836614"/>
            <a:ext cx="2101851" cy="548798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03239" y="836614"/>
            <a:ext cx="6157912" cy="548798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lgn="ctr">
              <a:defRPr b="1"/>
            </a:lvl1pPr>
          </a:lstStyle>
          <a:p>
            <a:pPr algn="l">
              <a:defRPr/>
            </a:pPr>
            <a:r>
              <a:rPr lang="de-DE" altLang="de-DE" smtClean="0"/>
              <a:t>Sascha Brungs Ausbildung zum Brandschutzhelfer, 20.04.2015</a:t>
            </a:r>
            <a:endParaRPr lang="de-DE" altLang="de-DE" b="0" dirty="0"/>
          </a:p>
        </p:txBody>
      </p:sp>
    </p:spTree>
    <p:extLst>
      <p:ext uri="{BB962C8B-B14F-4D97-AF65-F5344CB8AC3E}">
        <p14:creationId xmlns:p14="http://schemas.microsoft.com/office/powerpoint/2010/main" val="51525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lgn="ctr">
              <a:defRPr b="1"/>
            </a:lvl1pPr>
          </a:lstStyle>
          <a:p>
            <a:pPr algn="l">
              <a:defRPr/>
            </a:pPr>
            <a:r>
              <a:rPr lang="de-DE" altLang="de-DE" dirty="0" smtClean="0"/>
              <a:t>Sascha Brungs </a:t>
            </a:r>
            <a:r>
              <a:rPr lang="de-DE" altLang="de-DE" b="0" dirty="0" smtClean="0"/>
              <a:t>Ausbildung zum Brandschutzhelfer, 20.04.2015</a:t>
            </a:r>
            <a:endParaRPr lang="de-DE" altLang="de-DE" b="0" dirty="0"/>
          </a:p>
        </p:txBody>
      </p:sp>
    </p:spTree>
    <p:extLst>
      <p:ext uri="{BB962C8B-B14F-4D97-AF65-F5344CB8AC3E}">
        <p14:creationId xmlns:p14="http://schemas.microsoft.com/office/powerpoint/2010/main" val="323740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5"/>
          <p:cNvSpPr>
            <a:spLocks noGrp="1" noChangeArrowheads="1"/>
          </p:cNvSpPr>
          <p:nvPr>
            <p:ph type="ftr" sz="quarter" idx="10"/>
          </p:nvPr>
        </p:nvSpPr>
        <p:spPr>
          <a:ln/>
        </p:spPr>
        <p:txBody>
          <a:bodyPr/>
          <a:lstStyle>
            <a:lvl1pPr algn="ctr">
              <a:defRPr b="1"/>
            </a:lvl1pPr>
          </a:lstStyle>
          <a:p>
            <a:pPr algn="l">
              <a:defRPr/>
            </a:pPr>
            <a:r>
              <a:rPr lang="de-DE" altLang="de-DE" dirty="0" smtClean="0"/>
              <a:t>Sascha Brungs </a:t>
            </a:r>
            <a:r>
              <a:rPr lang="de-DE" altLang="de-DE" b="0" dirty="0" smtClean="0"/>
              <a:t>Ausbildung zum Brandschutzhelfer, 20.04.2015</a:t>
            </a:r>
            <a:endParaRPr lang="de-DE" altLang="de-DE" b="0" dirty="0"/>
          </a:p>
        </p:txBody>
      </p:sp>
    </p:spTree>
    <p:extLst>
      <p:ext uri="{BB962C8B-B14F-4D97-AF65-F5344CB8AC3E}">
        <p14:creationId xmlns:p14="http://schemas.microsoft.com/office/powerpoint/2010/main" val="89963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03239" y="1665288"/>
            <a:ext cx="4129087" cy="4659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784725" y="1665288"/>
            <a:ext cx="4130675" cy="4659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ftr" sz="quarter" idx="10"/>
          </p:nvPr>
        </p:nvSpPr>
        <p:spPr>
          <a:ln/>
        </p:spPr>
        <p:txBody>
          <a:bodyPr/>
          <a:lstStyle>
            <a:lvl1pPr algn="ctr">
              <a:defRPr b="1"/>
            </a:lvl1pPr>
          </a:lstStyle>
          <a:p>
            <a:pPr algn="l">
              <a:defRPr/>
            </a:pPr>
            <a:r>
              <a:rPr lang="de-DE" altLang="de-DE" smtClean="0"/>
              <a:t>Sascha Brungs Ausbildung zum Brandschutzhelfer, 20.04.2015</a:t>
            </a:r>
            <a:endParaRPr lang="de-DE" altLang="de-DE" b="0" dirty="0"/>
          </a:p>
        </p:txBody>
      </p:sp>
    </p:spTree>
    <p:extLst>
      <p:ext uri="{BB962C8B-B14F-4D97-AF65-F5344CB8AC3E}">
        <p14:creationId xmlns:p14="http://schemas.microsoft.com/office/powerpoint/2010/main" val="326045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ftr" sz="quarter" idx="10"/>
          </p:nvPr>
        </p:nvSpPr>
        <p:spPr>
          <a:ln/>
        </p:spPr>
        <p:txBody>
          <a:bodyPr/>
          <a:lstStyle>
            <a:lvl1pPr algn="ctr">
              <a:defRPr b="1"/>
            </a:lvl1pPr>
          </a:lstStyle>
          <a:p>
            <a:pPr algn="l">
              <a:defRPr/>
            </a:pPr>
            <a:r>
              <a:rPr lang="de-DE" altLang="de-DE" smtClean="0"/>
              <a:t>Sascha Brungs Ausbildung zum Brandschutzhelfer, 20.04.2015</a:t>
            </a:r>
            <a:endParaRPr lang="de-DE" altLang="de-DE" b="0" dirty="0"/>
          </a:p>
        </p:txBody>
      </p:sp>
    </p:spTree>
    <p:extLst>
      <p:ext uri="{BB962C8B-B14F-4D97-AF65-F5344CB8AC3E}">
        <p14:creationId xmlns:p14="http://schemas.microsoft.com/office/powerpoint/2010/main" val="1136582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ftr" sz="quarter" idx="10"/>
          </p:nvPr>
        </p:nvSpPr>
        <p:spPr>
          <a:ln/>
        </p:spPr>
        <p:txBody>
          <a:bodyPr/>
          <a:lstStyle>
            <a:lvl1pPr algn="ctr">
              <a:defRPr b="1"/>
            </a:lvl1pPr>
          </a:lstStyle>
          <a:p>
            <a:pPr algn="l">
              <a:defRPr/>
            </a:pPr>
            <a:r>
              <a:rPr lang="de-DE" altLang="de-DE" smtClean="0"/>
              <a:t>Sascha Brungs Ausbildung zum Brandschutzhelfer, 20.04.2015</a:t>
            </a:r>
            <a:endParaRPr lang="de-DE" altLang="de-DE" b="0" dirty="0"/>
          </a:p>
        </p:txBody>
      </p:sp>
    </p:spTree>
    <p:extLst>
      <p:ext uri="{BB962C8B-B14F-4D97-AF65-F5344CB8AC3E}">
        <p14:creationId xmlns:p14="http://schemas.microsoft.com/office/powerpoint/2010/main" val="2517480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lgn="ctr">
              <a:defRPr b="1"/>
            </a:lvl1pPr>
          </a:lstStyle>
          <a:p>
            <a:pPr algn="l">
              <a:defRPr/>
            </a:pPr>
            <a:r>
              <a:rPr lang="de-DE" altLang="de-DE" smtClean="0"/>
              <a:t>Sascha Brungs Ausbildung zum Brandschutzhelfer, 20.04.2015</a:t>
            </a:r>
            <a:endParaRPr lang="de-DE" altLang="de-DE" b="0" dirty="0"/>
          </a:p>
        </p:txBody>
      </p:sp>
    </p:spTree>
    <p:extLst>
      <p:ext uri="{BB962C8B-B14F-4D97-AF65-F5344CB8AC3E}">
        <p14:creationId xmlns:p14="http://schemas.microsoft.com/office/powerpoint/2010/main" val="162591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ftr" sz="quarter" idx="10"/>
          </p:nvPr>
        </p:nvSpPr>
        <p:spPr>
          <a:ln/>
        </p:spPr>
        <p:txBody>
          <a:bodyPr/>
          <a:lstStyle>
            <a:lvl1pPr algn="ctr">
              <a:defRPr b="1"/>
            </a:lvl1pPr>
          </a:lstStyle>
          <a:p>
            <a:pPr algn="l">
              <a:defRPr/>
            </a:pPr>
            <a:r>
              <a:rPr lang="de-DE" altLang="de-DE" smtClean="0"/>
              <a:t>Sascha Brungs Ausbildung zum Brandschutzhelfer, 20.04.2015</a:t>
            </a:r>
            <a:endParaRPr lang="de-DE" altLang="de-DE" b="0" dirty="0"/>
          </a:p>
        </p:txBody>
      </p:sp>
    </p:spTree>
    <p:extLst>
      <p:ext uri="{BB962C8B-B14F-4D97-AF65-F5344CB8AC3E}">
        <p14:creationId xmlns:p14="http://schemas.microsoft.com/office/powerpoint/2010/main" val="1186290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ftr" sz="quarter" idx="10"/>
          </p:nvPr>
        </p:nvSpPr>
        <p:spPr>
          <a:ln/>
        </p:spPr>
        <p:txBody>
          <a:bodyPr/>
          <a:lstStyle>
            <a:lvl1pPr algn="ctr">
              <a:defRPr b="1"/>
            </a:lvl1pPr>
          </a:lstStyle>
          <a:p>
            <a:pPr algn="l">
              <a:defRPr/>
            </a:pPr>
            <a:r>
              <a:rPr lang="de-DE" altLang="de-DE" smtClean="0"/>
              <a:t>Sascha Brungs Ausbildung zum Brandschutzhelfer, 20.04.2015</a:t>
            </a:r>
            <a:endParaRPr lang="de-DE" altLang="de-DE" b="0" dirty="0"/>
          </a:p>
        </p:txBody>
      </p:sp>
    </p:spTree>
    <p:extLst>
      <p:ext uri="{BB962C8B-B14F-4D97-AF65-F5344CB8AC3E}">
        <p14:creationId xmlns:p14="http://schemas.microsoft.com/office/powerpoint/2010/main" val="35364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6477000"/>
            <a:ext cx="9144000" cy="381000"/>
          </a:xfrm>
          <a:prstGeom prst="rect">
            <a:avLst/>
          </a:prstGeom>
          <a:solidFill>
            <a:srgbClr val="DCDEDE"/>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endParaRPr lang="de-DE" altLang="de-DE"/>
          </a:p>
        </p:txBody>
      </p:sp>
      <p:sp>
        <p:nvSpPr>
          <p:cNvPr id="1027" name="Rectangle 2"/>
          <p:cNvSpPr>
            <a:spLocks noGrp="1" noChangeArrowheads="1"/>
          </p:cNvSpPr>
          <p:nvPr>
            <p:ph type="title"/>
          </p:nvPr>
        </p:nvSpPr>
        <p:spPr bwMode="auto">
          <a:xfrm>
            <a:off x="503237" y="836614"/>
            <a:ext cx="8412163"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Mastertitelformat bearbeiten</a:t>
            </a:r>
            <a:br>
              <a:rPr lang="de-DE" altLang="de-DE" smtClean="0"/>
            </a:br>
            <a:endParaRPr lang="de-DE" altLang="de-DE" smtClean="0"/>
          </a:p>
        </p:txBody>
      </p:sp>
      <p:sp>
        <p:nvSpPr>
          <p:cNvPr id="1028" name="Rectangle 3"/>
          <p:cNvSpPr>
            <a:spLocks noGrp="1" noChangeArrowheads="1"/>
          </p:cNvSpPr>
          <p:nvPr>
            <p:ph type="body" idx="1"/>
          </p:nvPr>
        </p:nvSpPr>
        <p:spPr bwMode="auto">
          <a:xfrm>
            <a:off x="503237" y="1665288"/>
            <a:ext cx="8412163" cy="4659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Mastertextformat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9" name="Rectangle 5"/>
          <p:cNvSpPr>
            <a:spLocks noGrp="1" noChangeArrowheads="1"/>
          </p:cNvSpPr>
          <p:nvPr>
            <p:ph type="ftr" sz="quarter" idx="3"/>
          </p:nvPr>
        </p:nvSpPr>
        <p:spPr bwMode="auto">
          <a:xfrm>
            <a:off x="539751" y="6553200"/>
            <a:ext cx="665956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000" b="0" smtClean="0"/>
            </a:lvl1pPr>
          </a:lstStyle>
          <a:p>
            <a:pPr>
              <a:defRPr/>
            </a:pPr>
            <a:r>
              <a:rPr lang="de-DE" altLang="de-DE" b="1" dirty="0" smtClean="0"/>
              <a:t>Sascha Brungs </a:t>
            </a:r>
            <a:r>
              <a:rPr lang="de-DE" altLang="de-DE" dirty="0" smtClean="0"/>
              <a:t>Ausbildung zum Brandschutzhelfer, 20.04.2015</a:t>
            </a:r>
            <a:endParaRPr lang="de-DE" altLang="de-DE" dirty="0"/>
          </a:p>
        </p:txBody>
      </p:sp>
      <p:sp>
        <p:nvSpPr>
          <p:cNvPr id="1030" name="Rectangle 13"/>
          <p:cNvSpPr>
            <a:spLocks noChangeArrowheads="1"/>
          </p:cNvSpPr>
          <p:nvPr userDrawn="1"/>
        </p:nvSpPr>
        <p:spPr bwMode="auto">
          <a:xfrm>
            <a:off x="7512050" y="6477000"/>
            <a:ext cx="1403351" cy="76200"/>
          </a:xfrm>
          <a:prstGeom prst="rect">
            <a:avLst/>
          </a:prstGeom>
          <a:solidFill>
            <a:srgbClr val="B1C91F"/>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endParaRPr lang="de-DE" altLang="de-DE"/>
          </a:p>
        </p:txBody>
      </p:sp>
      <p:sp>
        <p:nvSpPr>
          <p:cNvPr id="1031" name="Rectangle 15"/>
          <p:cNvSpPr>
            <a:spLocks noChangeArrowheads="1"/>
          </p:cNvSpPr>
          <p:nvPr/>
        </p:nvSpPr>
        <p:spPr bwMode="auto">
          <a:xfrm>
            <a:off x="7127876" y="6553200"/>
            <a:ext cx="178752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r"/>
            <a:r>
              <a:rPr lang="de-DE" altLang="de-DE" sz="1000"/>
              <a:t>Seite </a:t>
            </a:r>
            <a:fld id="{225879DB-FD0B-437E-B486-8F2DAEDA37ED}" type="slidenum">
              <a:rPr lang="de-DE" altLang="de-DE" sz="1000"/>
              <a:pPr algn="r"/>
              <a:t>‹Nr.›</a:t>
            </a:fld>
            <a:endParaRPr lang="de-DE" altLang="de-DE" sz="1000"/>
          </a:p>
          <a:p>
            <a:pPr algn="ctr"/>
            <a:endParaRPr lang="de-DE" altLang="de-DE" sz="1200">
              <a:latin typeface="Agfa Rotis Sans Serif" pitchFamily="2" charset="0"/>
            </a:endParaRPr>
          </a:p>
        </p:txBody>
      </p:sp>
      <p:pic>
        <p:nvPicPr>
          <p:cNvPr id="1032" name="Picture 21" descr="luh_logo_rgb_pp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13638" y="230189"/>
            <a:ext cx="1403351"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dt="0"/>
  <p:txStyles>
    <p:titleStyle>
      <a:lvl1pPr algn="l" rtl="0" eaLnBrk="0" fontAlgn="base" hangingPunct="0">
        <a:lnSpc>
          <a:spcPct val="80000"/>
        </a:lnSpc>
        <a:spcBef>
          <a:spcPct val="0"/>
        </a:spcBef>
        <a:spcAft>
          <a:spcPct val="0"/>
        </a:spcAft>
        <a:defRPr sz="2800">
          <a:solidFill>
            <a:srgbClr val="00519E"/>
          </a:solidFill>
          <a:latin typeface="+mj-lt"/>
          <a:ea typeface="+mj-ea"/>
          <a:cs typeface="+mj-cs"/>
        </a:defRPr>
      </a:lvl1pPr>
      <a:lvl2pPr algn="l" rtl="0" eaLnBrk="0" fontAlgn="base" hangingPunct="0">
        <a:lnSpc>
          <a:spcPct val="80000"/>
        </a:lnSpc>
        <a:spcBef>
          <a:spcPct val="0"/>
        </a:spcBef>
        <a:spcAft>
          <a:spcPct val="0"/>
        </a:spcAft>
        <a:defRPr sz="2800">
          <a:solidFill>
            <a:srgbClr val="00519E"/>
          </a:solidFill>
          <a:latin typeface="Arial" charset="0"/>
          <a:ea typeface="ＭＳ Ｐゴシック" pitchFamily="1" charset="-128"/>
        </a:defRPr>
      </a:lvl2pPr>
      <a:lvl3pPr algn="l" rtl="0" eaLnBrk="0" fontAlgn="base" hangingPunct="0">
        <a:lnSpc>
          <a:spcPct val="80000"/>
        </a:lnSpc>
        <a:spcBef>
          <a:spcPct val="0"/>
        </a:spcBef>
        <a:spcAft>
          <a:spcPct val="0"/>
        </a:spcAft>
        <a:defRPr sz="2800">
          <a:solidFill>
            <a:srgbClr val="00519E"/>
          </a:solidFill>
          <a:latin typeface="Arial" charset="0"/>
          <a:ea typeface="ＭＳ Ｐゴシック" pitchFamily="1" charset="-128"/>
        </a:defRPr>
      </a:lvl3pPr>
      <a:lvl4pPr algn="l" rtl="0" eaLnBrk="0" fontAlgn="base" hangingPunct="0">
        <a:lnSpc>
          <a:spcPct val="80000"/>
        </a:lnSpc>
        <a:spcBef>
          <a:spcPct val="0"/>
        </a:spcBef>
        <a:spcAft>
          <a:spcPct val="0"/>
        </a:spcAft>
        <a:defRPr sz="2800">
          <a:solidFill>
            <a:srgbClr val="00519E"/>
          </a:solidFill>
          <a:latin typeface="Arial" charset="0"/>
          <a:ea typeface="ＭＳ Ｐゴシック" pitchFamily="1" charset="-128"/>
        </a:defRPr>
      </a:lvl4pPr>
      <a:lvl5pPr algn="l" rtl="0" eaLnBrk="0" fontAlgn="base" hangingPunct="0">
        <a:lnSpc>
          <a:spcPct val="80000"/>
        </a:lnSpc>
        <a:spcBef>
          <a:spcPct val="0"/>
        </a:spcBef>
        <a:spcAft>
          <a:spcPct val="0"/>
        </a:spcAft>
        <a:defRPr sz="2800">
          <a:solidFill>
            <a:srgbClr val="00519E"/>
          </a:solidFill>
          <a:latin typeface="Arial" charset="0"/>
          <a:ea typeface="ＭＳ Ｐゴシック" pitchFamily="1" charset="-128"/>
        </a:defRPr>
      </a:lvl5pPr>
      <a:lvl6pPr marL="457200" algn="l" rtl="0" fontAlgn="base">
        <a:lnSpc>
          <a:spcPct val="80000"/>
        </a:lnSpc>
        <a:spcBef>
          <a:spcPct val="0"/>
        </a:spcBef>
        <a:spcAft>
          <a:spcPct val="0"/>
        </a:spcAft>
        <a:defRPr sz="2800">
          <a:solidFill>
            <a:srgbClr val="00519E"/>
          </a:solidFill>
          <a:latin typeface="Arial" charset="0"/>
          <a:ea typeface="ＭＳ Ｐゴシック" pitchFamily="1" charset="-128"/>
        </a:defRPr>
      </a:lvl6pPr>
      <a:lvl7pPr marL="914400" algn="l" rtl="0" fontAlgn="base">
        <a:lnSpc>
          <a:spcPct val="80000"/>
        </a:lnSpc>
        <a:spcBef>
          <a:spcPct val="0"/>
        </a:spcBef>
        <a:spcAft>
          <a:spcPct val="0"/>
        </a:spcAft>
        <a:defRPr sz="2800">
          <a:solidFill>
            <a:srgbClr val="00519E"/>
          </a:solidFill>
          <a:latin typeface="Arial" charset="0"/>
          <a:ea typeface="ＭＳ Ｐゴシック" pitchFamily="1" charset="-128"/>
        </a:defRPr>
      </a:lvl7pPr>
      <a:lvl8pPr marL="1371600" algn="l" rtl="0" fontAlgn="base">
        <a:lnSpc>
          <a:spcPct val="80000"/>
        </a:lnSpc>
        <a:spcBef>
          <a:spcPct val="0"/>
        </a:spcBef>
        <a:spcAft>
          <a:spcPct val="0"/>
        </a:spcAft>
        <a:defRPr sz="2800">
          <a:solidFill>
            <a:srgbClr val="00519E"/>
          </a:solidFill>
          <a:latin typeface="Arial" charset="0"/>
          <a:ea typeface="ＭＳ Ｐゴシック" pitchFamily="1" charset="-128"/>
        </a:defRPr>
      </a:lvl8pPr>
      <a:lvl9pPr marL="1828800" algn="l" rtl="0" fontAlgn="base">
        <a:lnSpc>
          <a:spcPct val="80000"/>
        </a:lnSpc>
        <a:spcBef>
          <a:spcPct val="0"/>
        </a:spcBef>
        <a:spcAft>
          <a:spcPct val="0"/>
        </a:spcAft>
        <a:defRPr sz="2800">
          <a:solidFill>
            <a:srgbClr val="00519E"/>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200">
          <a:solidFill>
            <a:schemeClr val="tx1"/>
          </a:solidFill>
          <a:latin typeface="+mn-lt"/>
          <a:ea typeface="+mn-ea"/>
        </a:defRPr>
      </a:lvl2pPr>
      <a:lvl3pPr marL="1143000" indent="-228600" algn="l" rtl="0" eaLnBrk="0" fontAlgn="base" hangingPunct="0">
        <a:spcBef>
          <a:spcPct val="20000"/>
        </a:spcBef>
        <a:spcAft>
          <a:spcPct val="0"/>
        </a:spcAft>
        <a:buClr>
          <a:schemeClr val="bg2"/>
        </a:buClr>
        <a:buFont typeface="Wingdings" pitchFamily="2" charset="2"/>
        <a:buChar char="§"/>
        <a:defRPr sz="2200">
          <a:solidFill>
            <a:schemeClr val="tx1"/>
          </a:solidFill>
          <a:latin typeface="+mn-lt"/>
          <a:ea typeface="+mn-ea"/>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ni-hannover.de/arbeitssicherhe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ctrTitle"/>
          </p:nvPr>
        </p:nvSpPr>
        <p:spPr/>
        <p:txBody>
          <a:bodyPr/>
          <a:lstStyle/>
          <a:p>
            <a:pPr eaLnBrk="1" hangingPunct="1"/>
            <a:r>
              <a:rPr lang="de-DE" altLang="de-DE" b="1" dirty="0" smtClean="0"/>
              <a:t>Jährliche Brandschutzunterweisung</a:t>
            </a:r>
          </a:p>
        </p:txBody>
      </p:sp>
      <p:pic>
        <p:nvPicPr>
          <p:cNvPr id="3076" name="Picture 7" descr="welfenschloss_totale_powerpoi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012950"/>
            <a:ext cx="7127875" cy="431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Verhalten im </a:t>
            </a:r>
            <a:r>
              <a:rPr lang="de-DE" b="1" dirty="0" smtClean="0"/>
              <a:t>Brandfall</a:t>
            </a:r>
            <a:br>
              <a:rPr lang="de-DE" b="1" dirty="0" smtClean="0"/>
            </a:br>
            <a:r>
              <a:rPr lang="de-DE" sz="1600" b="1" dirty="0" smtClean="0"/>
              <a:t>Brand </a:t>
            </a:r>
            <a:r>
              <a:rPr lang="de-DE" sz="1600" b="1" dirty="0" smtClean="0"/>
              <a:t>melden</a:t>
            </a:r>
            <a:endParaRPr lang="de-DE" sz="1600" b="1" dirty="0"/>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12" name="Textfeld 11"/>
          <p:cNvSpPr txBox="1"/>
          <p:nvPr/>
        </p:nvSpPr>
        <p:spPr>
          <a:xfrm>
            <a:off x="1544040" y="3117160"/>
            <a:ext cx="1690527" cy="461665"/>
          </a:xfrm>
          <a:prstGeom prst="rect">
            <a:avLst/>
          </a:prstGeom>
          <a:noFill/>
        </p:spPr>
        <p:txBody>
          <a:bodyPr wrap="none" rtlCol="0">
            <a:spAutoFit/>
          </a:bodyPr>
          <a:lstStyle/>
          <a:p>
            <a:pPr algn="ctr"/>
            <a:r>
              <a:rPr lang="de-DE" b="1" dirty="0" smtClean="0"/>
              <a:t>Notruf 112</a:t>
            </a:r>
            <a:endParaRPr lang="de-DE" dirty="0"/>
          </a:p>
        </p:txBody>
      </p:sp>
      <p:sp>
        <p:nvSpPr>
          <p:cNvPr id="13" name="Textfeld 12"/>
          <p:cNvSpPr txBox="1"/>
          <p:nvPr/>
        </p:nvSpPr>
        <p:spPr>
          <a:xfrm>
            <a:off x="4535996" y="1916832"/>
            <a:ext cx="3475439" cy="2862322"/>
          </a:xfrm>
          <a:prstGeom prst="rect">
            <a:avLst/>
          </a:prstGeom>
          <a:noFill/>
        </p:spPr>
        <p:txBody>
          <a:bodyPr wrap="none" rtlCol="0">
            <a:spAutoFit/>
          </a:bodyPr>
          <a:lstStyle/>
          <a:p>
            <a:pPr>
              <a:lnSpc>
                <a:spcPct val="150000"/>
              </a:lnSpc>
            </a:pPr>
            <a:r>
              <a:rPr lang="de-DE" b="1" dirty="0" smtClean="0"/>
              <a:t>Wo </a:t>
            </a:r>
            <a:r>
              <a:rPr lang="de-DE" dirty="0" smtClean="0"/>
              <a:t>brennt es?</a:t>
            </a:r>
          </a:p>
          <a:p>
            <a:pPr>
              <a:lnSpc>
                <a:spcPct val="150000"/>
              </a:lnSpc>
            </a:pPr>
            <a:r>
              <a:rPr lang="de-DE" b="1" dirty="0" smtClean="0"/>
              <a:t>Was</a:t>
            </a:r>
            <a:r>
              <a:rPr lang="de-DE" dirty="0" smtClean="0"/>
              <a:t> brennt?</a:t>
            </a:r>
          </a:p>
          <a:p>
            <a:pPr>
              <a:lnSpc>
                <a:spcPct val="150000"/>
              </a:lnSpc>
            </a:pPr>
            <a:r>
              <a:rPr lang="de-DE" b="1" dirty="0" smtClean="0"/>
              <a:t>Wie viel </a:t>
            </a:r>
            <a:r>
              <a:rPr lang="de-DE" dirty="0" smtClean="0"/>
              <a:t>brennt?</a:t>
            </a:r>
          </a:p>
          <a:p>
            <a:pPr>
              <a:lnSpc>
                <a:spcPct val="150000"/>
              </a:lnSpc>
            </a:pPr>
            <a:r>
              <a:rPr lang="de-DE" b="1" dirty="0" smtClean="0"/>
              <a:t>Welche</a:t>
            </a:r>
            <a:r>
              <a:rPr lang="de-DE" dirty="0" smtClean="0"/>
              <a:t> Gefahren?</a:t>
            </a:r>
          </a:p>
          <a:p>
            <a:pPr>
              <a:lnSpc>
                <a:spcPct val="150000"/>
              </a:lnSpc>
            </a:pPr>
            <a:r>
              <a:rPr lang="de-DE" b="1" dirty="0" smtClean="0"/>
              <a:t>Warten</a:t>
            </a:r>
            <a:r>
              <a:rPr lang="de-DE" dirty="0" smtClean="0"/>
              <a:t> auf Rückfragen!</a:t>
            </a:r>
            <a:endParaRPr lang="de-DE" dirty="0"/>
          </a:p>
        </p:txBody>
      </p:sp>
    </p:spTree>
    <p:extLst>
      <p:ext uri="{BB962C8B-B14F-4D97-AF65-F5344CB8AC3E}">
        <p14:creationId xmlns:p14="http://schemas.microsoft.com/office/powerpoint/2010/main" val="4112250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Verhalten im </a:t>
            </a:r>
            <a:r>
              <a:rPr lang="de-DE" b="1" dirty="0" smtClean="0"/>
              <a:t>Brandfall</a:t>
            </a:r>
            <a:br>
              <a:rPr lang="de-DE" b="1" dirty="0" smtClean="0"/>
            </a:br>
            <a:r>
              <a:rPr lang="de-DE" sz="1600" b="1" dirty="0" smtClean="0"/>
              <a:t>In </a:t>
            </a:r>
            <a:r>
              <a:rPr lang="de-DE" sz="1600" b="1" dirty="0"/>
              <a:t>Sicherheit bringen</a:t>
            </a:r>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7" name="Textfeld 6"/>
          <p:cNvSpPr txBox="1"/>
          <p:nvPr/>
        </p:nvSpPr>
        <p:spPr>
          <a:xfrm>
            <a:off x="1313638" y="3013502"/>
            <a:ext cx="6516724" cy="830997"/>
          </a:xfrm>
          <a:prstGeom prst="rect">
            <a:avLst/>
          </a:prstGeom>
          <a:noFill/>
        </p:spPr>
        <p:txBody>
          <a:bodyPr wrap="square" rtlCol="0">
            <a:spAutoFit/>
          </a:bodyPr>
          <a:lstStyle/>
          <a:p>
            <a:pPr algn="ctr"/>
            <a:r>
              <a:rPr lang="de-DE" dirty="0" smtClean="0"/>
              <a:t>Gefährdete Personen warnen</a:t>
            </a:r>
            <a:br>
              <a:rPr lang="de-DE" dirty="0" smtClean="0"/>
            </a:br>
            <a:r>
              <a:rPr lang="de-DE" dirty="0" smtClean="0"/>
              <a:t>(z.B. durch Rufen)</a:t>
            </a:r>
          </a:p>
        </p:txBody>
      </p:sp>
    </p:spTree>
    <p:extLst>
      <p:ext uri="{BB962C8B-B14F-4D97-AF65-F5344CB8AC3E}">
        <p14:creationId xmlns:p14="http://schemas.microsoft.com/office/powerpoint/2010/main" val="3743658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Verhalten im </a:t>
            </a:r>
            <a:r>
              <a:rPr lang="de-DE" b="1" dirty="0" smtClean="0"/>
              <a:t>Brandfall</a:t>
            </a:r>
            <a:br>
              <a:rPr lang="de-DE" b="1" dirty="0" smtClean="0"/>
            </a:br>
            <a:r>
              <a:rPr lang="de-DE" sz="1600" b="1" dirty="0" smtClean="0"/>
              <a:t>In </a:t>
            </a:r>
            <a:r>
              <a:rPr lang="de-DE" sz="1600" b="1" dirty="0"/>
              <a:t>Sicherheit bringen</a:t>
            </a:r>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10" name="Textfeld 9"/>
          <p:cNvSpPr txBox="1"/>
          <p:nvPr/>
        </p:nvSpPr>
        <p:spPr>
          <a:xfrm>
            <a:off x="2915816" y="4657921"/>
            <a:ext cx="3312368" cy="1200329"/>
          </a:xfrm>
          <a:prstGeom prst="rect">
            <a:avLst/>
          </a:prstGeom>
          <a:noFill/>
        </p:spPr>
        <p:txBody>
          <a:bodyPr wrap="square" rtlCol="0">
            <a:spAutoFit/>
          </a:bodyPr>
          <a:lstStyle/>
          <a:p>
            <a:pPr algn="ctr"/>
            <a:r>
              <a:rPr lang="de-DE" b="1" dirty="0" smtClean="0">
                <a:solidFill>
                  <a:srgbClr val="7030A0"/>
                </a:solidFill>
              </a:rPr>
              <a:t>Hausalarm betätigen</a:t>
            </a:r>
            <a:br>
              <a:rPr lang="de-DE" b="1" dirty="0" smtClean="0">
                <a:solidFill>
                  <a:srgbClr val="7030A0"/>
                </a:solidFill>
              </a:rPr>
            </a:br>
            <a:r>
              <a:rPr lang="de-DE" dirty="0" smtClean="0">
                <a:solidFill>
                  <a:srgbClr val="7030A0"/>
                </a:solidFill>
              </a:rPr>
              <a:t>alarmiert </a:t>
            </a:r>
            <a:r>
              <a:rPr lang="de-DE" u="sng" dirty="0" smtClean="0">
                <a:solidFill>
                  <a:srgbClr val="7030A0"/>
                </a:solidFill>
              </a:rPr>
              <a:t>nicht</a:t>
            </a:r>
            <a:r>
              <a:rPr lang="de-DE" dirty="0" smtClean="0">
                <a:solidFill>
                  <a:srgbClr val="7030A0"/>
                </a:solidFill>
              </a:rPr>
              <a:t> die Feuerwehr</a:t>
            </a:r>
            <a:endParaRPr lang="de-DE" b="1" dirty="0" smtClean="0">
              <a:solidFill>
                <a:srgbClr val="7030A0"/>
              </a:solidFill>
            </a:endParaRP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3631" y="1628800"/>
            <a:ext cx="3016739" cy="2974927"/>
          </a:xfrm>
          <a:prstGeom prst="rect">
            <a:avLst/>
          </a:prstGeom>
        </p:spPr>
      </p:pic>
    </p:spTree>
    <p:extLst>
      <p:ext uri="{BB962C8B-B14F-4D97-AF65-F5344CB8AC3E}">
        <p14:creationId xmlns:p14="http://schemas.microsoft.com/office/powerpoint/2010/main" val="66652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Verhalten im </a:t>
            </a:r>
            <a:r>
              <a:rPr lang="de-DE" b="1" dirty="0" smtClean="0"/>
              <a:t>Brandfall</a:t>
            </a:r>
            <a:br>
              <a:rPr lang="de-DE" b="1" dirty="0" smtClean="0"/>
            </a:br>
            <a:r>
              <a:rPr lang="de-DE" sz="1600" b="1" dirty="0"/>
              <a:t>I</a:t>
            </a:r>
            <a:r>
              <a:rPr lang="de-DE" sz="1600" b="1" dirty="0" smtClean="0"/>
              <a:t>n </a:t>
            </a:r>
            <a:r>
              <a:rPr lang="de-DE" sz="1600" b="1" dirty="0"/>
              <a:t>Sicherheit bringen</a:t>
            </a:r>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10" name="Textfeld 9"/>
          <p:cNvSpPr txBox="1"/>
          <p:nvPr/>
        </p:nvSpPr>
        <p:spPr>
          <a:xfrm>
            <a:off x="2915816" y="1687290"/>
            <a:ext cx="3312368" cy="1200329"/>
          </a:xfrm>
          <a:prstGeom prst="rect">
            <a:avLst/>
          </a:prstGeom>
          <a:noFill/>
        </p:spPr>
        <p:txBody>
          <a:bodyPr wrap="square" rtlCol="0">
            <a:spAutoFit/>
          </a:bodyPr>
          <a:lstStyle/>
          <a:p>
            <a:pPr algn="ctr"/>
            <a:r>
              <a:rPr lang="de-DE" dirty="0" smtClean="0"/>
              <a:t>Hilflose mitnehmen</a:t>
            </a:r>
          </a:p>
          <a:p>
            <a:pPr algn="ctr"/>
            <a:endParaRPr lang="de-DE" dirty="0"/>
          </a:p>
          <a:p>
            <a:pPr algn="ctr"/>
            <a:r>
              <a:rPr lang="de-DE" dirty="0" smtClean="0"/>
              <a:t>Türen schließen</a:t>
            </a: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4738" y="3177140"/>
            <a:ext cx="2874523" cy="1512000"/>
          </a:xfrm>
          <a:prstGeom prst="rect">
            <a:avLst/>
          </a:prstGeom>
        </p:spPr>
      </p:pic>
      <p:sp>
        <p:nvSpPr>
          <p:cNvPr id="5" name="Textfeld 4"/>
          <p:cNvSpPr txBox="1"/>
          <p:nvPr/>
        </p:nvSpPr>
        <p:spPr>
          <a:xfrm>
            <a:off x="3134738" y="4977172"/>
            <a:ext cx="2874523" cy="830997"/>
          </a:xfrm>
          <a:prstGeom prst="rect">
            <a:avLst/>
          </a:prstGeom>
          <a:noFill/>
        </p:spPr>
        <p:txBody>
          <a:bodyPr wrap="square" rtlCol="0">
            <a:spAutoFit/>
          </a:bodyPr>
          <a:lstStyle/>
          <a:p>
            <a:pPr algn="ctr"/>
            <a:r>
              <a:rPr lang="de-DE" dirty="0" smtClean="0"/>
              <a:t>Gekennzeichneten Fluchtwegen folgen</a:t>
            </a:r>
            <a:endParaRPr lang="de-DE" dirty="0"/>
          </a:p>
        </p:txBody>
      </p:sp>
    </p:spTree>
    <p:extLst>
      <p:ext uri="{BB962C8B-B14F-4D97-AF65-F5344CB8AC3E}">
        <p14:creationId xmlns:p14="http://schemas.microsoft.com/office/powerpoint/2010/main" val="3847644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Verhalten im </a:t>
            </a:r>
            <a:r>
              <a:rPr lang="de-DE" b="1" dirty="0" smtClean="0"/>
              <a:t>Brandfall</a:t>
            </a:r>
            <a:br>
              <a:rPr lang="de-DE" b="1" dirty="0" smtClean="0"/>
            </a:br>
            <a:r>
              <a:rPr lang="de-DE" sz="1600" b="1" dirty="0" smtClean="0"/>
              <a:t>In </a:t>
            </a:r>
            <a:r>
              <a:rPr lang="de-DE" sz="1600" b="1" dirty="0"/>
              <a:t>Sicherheit bringen</a:t>
            </a:r>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10" name="Textfeld 9"/>
          <p:cNvSpPr txBox="1"/>
          <p:nvPr/>
        </p:nvSpPr>
        <p:spPr>
          <a:xfrm>
            <a:off x="2807804" y="4657921"/>
            <a:ext cx="3528392" cy="461665"/>
          </a:xfrm>
          <a:prstGeom prst="rect">
            <a:avLst/>
          </a:prstGeom>
          <a:noFill/>
        </p:spPr>
        <p:txBody>
          <a:bodyPr wrap="square" rtlCol="0">
            <a:spAutoFit/>
          </a:bodyPr>
          <a:lstStyle/>
          <a:p>
            <a:pPr algn="ctr"/>
            <a:r>
              <a:rPr lang="de-DE" dirty="0" smtClean="0">
                <a:solidFill>
                  <a:srgbClr val="7030A0"/>
                </a:solidFill>
              </a:rPr>
              <a:t>Aufzug nicht benutzen</a:t>
            </a: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84000" y="1699619"/>
            <a:ext cx="2376000" cy="2376000"/>
          </a:xfrm>
          <a:prstGeom prst="rect">
            <a:avLst/>
          </a:prstGeom>
        </p:spPr>
      </p:pic>
    </p:spTree>
    <p:extLst>
      <p:ext uri="{BB962C8B-B14F-4D97-AF65-F5344CB8AC3E}">
        <p14:creationId xmlns:p14="http://schemas.microsoft.com/office/powerpoint/2010/main" val="3785195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Verhalten im </a:t>
            </a:r>
            <a:r>
              <a:rPr lang="de-DE" b="1" dirty="0" smtClean="0"/>
              <a:t>Brandfall</a:t>
            </a:r>
            <a:br>
              <a:rPr lang="de-DE" b="1" dirty="0" smtClean="0"/>
            </a:br>
            <a:r>
              <a:rPr lang="de-DE" sz="1600" b="1" dirty="0"/>
              <a:t>I</a:t>
            </a:r>
            <a:r>
              <a:rPr lang="de-DE" sz="1600" b="1" dirty="0" smtClean="0"/>
              <a:t>n </a:t>
            </a:r>
            <a:r>
              <a:rPr lang="de-DE" sz="1600" b="1" dirty="0"/>
              <a:t>Sicherheit bringen</a:t>
            </a:r>
            <a:endParaRPr lang="de-DE" b="1" dirty="0"/>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10" name="Textfeld 9"/>
          <p:cNvSpPr txBox="1"/>
          <p:nvPr/>
        </p:nvSpPr>
        <p:spPr>
          <a:xfrm>
            <a:off x="881590" y="4329100"/>
            <a:ext cx="7380820" cy="1569660"/>
          </a:xfrm>
          <a:prstGeom prst="rect">
            <a:avLst/>
          </a:prstGeom>
          <a:noFill/>
        </p:spPr>
        <p:txBody>
          <a:bodyPr wrap="square" rtlCol="0">
            <a:spAutoFit/>
          </a:bodyPr>
          <a:lstStyle/>
          <a:p>
            <a:pPr algn="ctr"/>
            <a:r>
              <a:rPr lang="de-DE" dirty="0" smtClean="0"/>
              <a:t>Sammelstelle aufsuchen:</a:t>
            </a:r>
          </a:p>
          <a:p>
            <a:pPr algn="ctr"/>
            <a:r>
              <a:rPr lang="de-DE" dirty="0" smtClean="0">
                <a:solidFill>
                  <a:srgbClr val="7030A0"/>
                </a:solidFill>
              </a:rPr>
              <a:t>[Hier Ort eintragen!]</a:t>
            </a:r>
          </a:p>
          <a:p>
            <a:pPr algn="ctr"/>
            <a:endParaRPr lang="de-DE" dirty="0">
              <a:solidFill>
                <a:srgbClr val="7030A0"/>
              </a:solidFill>
            </a:endParaRPr>
          </a:p>
          <a:p>
            <a:pPr algn="ctr"/>
            <a:r>
              <a:rPr lang="de-DE" dirty="0" smtClean="0"/>
              <a:t>Auf Anweisungen achten</a:t>
            </a:r>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84000" y="1699619"/>
            <a:ext cx="2376000" cy="2376000"/>
          </a:xfrm>
          <a:prstGeom prst="rect">
            <a:avLst/>
          </a:prstGeom>
        </p:spPr>
      </p:pic>
    </p:spTree>
    <p:extLst>
      <p:ext uri="{BB962C8B-B14F-4D97-AF65-F5344CB8AC3E}">
        <p14:creationId xmlns:p14="http://schemas.microsoft.com/office/powerpoint/2010/main" val="2475317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Verhalten im </a:t>
            </a:r>
            <a:r>
              <a:rPr lang="de-DE" b="1" dirty="0" smtClean="0"/>
              <a:t>Brandfall</a:t>
            </a:r>
            <a:br>
              <a:rPr lang="de-DE" b="1" dirty="0" smtClean="0"/>
            </a:br>
            <a:r>
              <a:rPr lang="de-DE" sz="1600" b="1" dirty="0" smtClean="0"/>
              <a:t>Löschversuch </a:t>
            </a:r>
            <a:r>
              <a:rPr lang="de-DE" sz="1600" b="1" dirty="0" smtClean="0"/>
              <a:t>unternehmen</a:t>
            </a:r>
            <a:endParaRPr lang="de-DE" sz="1600" b="1" dirty="0"/>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10" name="Textfeld 9"/>
          <p:cNvSpPr txBox="1"/>
          <p:nvPr/>
        </p:nvSpPr>
        <p:spPr>
          <a:xfrm>
            <a:off x="2915816" y="5883659"/>
            <a:ext cx="3528392" cy="461665"/>
          </a:xfrm>
          <a:prstGeom prst="rect">
            <a:avLst/>
          </a:prstGeom>
          <a:noFill/>
        </p:spPr>
        <p:txBody>
          <a:bodyPr wrap="square" rtlCol="0">
            <a:spAutoFit/>
          </a:bodyPr>
          <a:lstStyle/>
          <a:p>
            <a:pPr algn="ctr"/>
            <a:r>
              <a:rPr lang="de-DE" dirty="0" smtClean="0"/>
              <a:t>Feuerlöscher benutzen</a:t>
            </a:r>
          </a:p>
        </p:txBody>
      </p:sp>
      <p:sp>
        <p:nvSpPr>
          <p:cNvPr id="3" name="Textfeld 2"/>
          <p:cNvSpPr txBox="1"/>
          <p:nvPr/>
        </p:nvSpPr>
        <p:spPr>
          <a:xfrm>
            <a:off x="1043608" y="1916832"/>
            <a:ext cx="6840760" cy="388414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spcBef>
                <a:spcPct val="20000"/>
              </a:spcBef>
              <a:buClr>
                <a:schemeClr val="bg2"/>
              </a:buClr>
            </a:pPr>
            <a:r>
              <a:rPr lang="de-DE" sz="2200" b="1" dirty="0" smtClean="0">
                <a:latin typeface="+mn-lt"/>
                <a:ea typeface="+mn-ea"/>
              </a:rPr>
              <a:t>Handhabung von Feuerlöschern</a:t>
            </a:r>
          </a:p>
          <a:p>
            <a:pPr marL="342900" indent="-342900">
              <a:spcBef>
                <a:spcPct val="20000"/>
              </a:spcBef>
              <a:buClr>
                <a:schemeClr val="bg2"/>
              </a:buClr>
              <a:buFont typeface="Wingdings" pitchFamily="2" charset="2"/>
              <a:buChar char="§"/>
            </a:pPr>
            <a:r>
              <a:rPr lang="de-DE" sz="2200" dirty="0" smtClean="0">
                <a:latin typeface="+mn-lt"/>
                <a:ea typeface="+mn-ea"/>
              </a:rPr>
              <a:t>Feuer </a:t>
            </a:r>
            <a:r>
              <a:rPr lang="de-DE" sz="2200" dirty="0">
                <a:latin typeface="+mn-lt"/>
                <a:ea typeface="+mn-ea"/>
              </a:rPr>
              <a:t>in Windrichtung angreifen</a:t>
            </a:r>
          </a:p>
          <a:p>
            <a:pPr marL="342900" indent="-342900">
              <a:spcBef>
                <a:spcPct val="20000"/>
              </a:spcBef>
              <a:buClr>
                <a:schemeClr val="bg2"/>
              </a:buClr>
              <a:buFont typeface="Wingdings" pitchFamily="2" charset="2"/>
              <a:buChar char="§"/>
            </a:pPr>
            <a:r>
              <a:rPr lang="de-DE" sz="2200" dirty="0">
                <a:latin typeface="+mn-lt"/>
                <a:ea typeface="+mn-ea"/>
              </a:rPr>
              <a:t>Flächenbrände von vorn beginnend ablöschen</a:t>
            </a:r>
          </a:p>
          <a:p>
            <a:pPr marL="342900" indent="-342900">
              <a:spcBef>
                <a:spcPct val="20000"/>
              </a:spcBef>
              <a:buClr>
                <a:schemeClr val="bg2"/>
              </a:buClr>
              <a:buFont typeface="Wingdings" pitchFamily="2" charset="2"/>
              <a:buChar char="§"/>
            </a:pPr>
            <a:r>
              <a:rPr lang="de-DE" sz="2200" dirty="0">
                <a:latin typeface="+mn-lt"/>
                <a:ea typeface="+mn-ea"/>
              </a:rPr>
              <a:t>Aber: Tropf- und Fließbrände von oben nach unten löschen</a:t>
            </a:r>
          </a:p>
          <a:p>
            <a:pPr marL="342900" indent="-342900">
              <a:spcBef>
                <a:spcPct val="20000"/>
              </a:spcBef>
              <a:buClr>
                <a:schemeClr val="bg2"/>
              </a:buClr>
              <a:buFont typeface="Wingdings" pitchFamily="2" charset="2"/>
              <a:buChar char="§"/>
            </a:pPr>
            <a:r>
              <a:rPr lang="de-DE" sz="2200" dirty="0">
                <a:latin typeface="+mn-lt"/>
                <a:ea typeface="+mn-ea"/>
              </a:rPr>
              <a:t>Genügend Löscher auf einmal einsetzen – nicht nacheinander</a:t>
            </a:r>
          </a:p>
          <a:p>
            <a:pPr marL="342900" indent="-342900">
              <a:spcBef>
                <a:spcPct val="20000"/>
              </a:spcBef>
              <a:buClr>
                <a:schemeClr val="bg2"/>
              </a:buClr>
              <a:buFont typeface="Wingdings" pitchFamily="2" charset="2"/>
              <a:buChar char="§"/>
            </a:pPr>
            <a:r>
              <a:rPr lang="de-DE" sz="2200" dirty="0">
                <a:latin typeface="+mn-lt"/>
                <a:ea typeface="+mn-ea"/>
              </a:rPr>
              <a:t>Vorsicht vor Wiederentzündung</a:t>
            </a:r>
          </a:p>
          <a:p>
            <a:pPr marL="342900" indent="-342900">
              <a:spcBef>
                <a:spcPct val="20000"/>
              </a:spcBef>
              <a:buClr>
                <a:schemeClr val="bg2"/>
              </a:buClr>
              <a:buFont typeface="Wingdings" pitchFamily="2" charset="2"/>
              <a:buChar char="§"/>
            </a:pPr>
            <a:r>
              <a:rPr lang="de-DE" sz="2200" dirty="0">
                <a:latin typeface="+mn-lt"/>
                <a:ea typeface="+mn-ea"/>
              </a:rPr>
              <a:t>Eingesetzte Feuerlöscher nicht mehr aufhängen, Feuerlöscher neu füllen lassen</a:t>
            </a:r>
          </a:p>
        </p:txBody>
      </p:sp>
    </p:spTree>
    <p:extLst>
      <p:ext uri="{BB962C8B-B14F-4D97-AF65-F5344CB8AC3E}">
        <p14:creationId xmlns:p14="http://schemas.microsoft.com/office/powerpoint/2010/main" val="870088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Verhalten im Brandfall</a:t>
            </a:r>
            <a:br>
              <a:rPr lang="de-DE" b="1" dirty="0" smtClean="0"/>
            </a:br>
            <a:r>
              <a:rPr lang="de-DE" sz="1600" b="1" dirty="0" smtClean="0"/>
              <a:t>Löschversuch </a:t>
            </a:r>
            <a:r>
              <a:rPr lang="de-DE" sz="1600" b="1" dirty="0" smtClean="0"/>
              <a:t>unternehmen</a:t>
            </a:r>
            <a:endParaRPr lang="de-DE" sz="1600" b="1" dirty="0"/>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10" name="Textfeld 9"/>
          <p:cNvSpPr txBox="1"/>
          <p:nvPr/>
        </p:nvSpPr>
        <p:spPr>
          <a:xfrm>
            <a:off x="2699792" y="2876743"/>
            <a:ext cx="3780420" cy="1200329"/>
          </a:xfrm>
          <a:prstGeom prst="rect">
            <a:avLst/>
          </a:prstGeom>
          <a:noFill/>
        </p:spPr>
        <p:txBody>
          <a:bodyPr wrap="square" rtlCol="0">
            <a:spAutoFit/>
          </a:bodyPr>
          <a:lstStyle/>
          <a:p>
            <a:pPr algn="ctr"/>
            <a:r>
              <a:rPr lang="de-DE" dirty="0" smtClean="0">
                <a:solidFill>
                  <a:srgbClr val="7030A0"/>
                </a:solidFill>
              </a:rPr>
              <a:t>Löschdecke benutzen</a:t>
            </a:r>
          </a:p>
          <a:p>
            <a:pPr algn="ctr"/>
            <a:endParaRPr lang="de-DE" dirty="0">
              <a:solidFill>
                <a:srgbClr val="7030A0"/>
              </a:solidFill>
            </a:endParaRPr>
          </a:p>
          <a:p>
            <a:pPr algn="ctr"/>
            <a:r>
              <a:rPr lang="de-DE" dirty="0" smtClean="0">
                <a:solidFill>
                  <a:srgbClr val="7030A0"/>
                </a:solidFill>
              </a:rPr>
              <a:t>Löschschlauch benutzen</a:t>
            </a:r>
          </a:p>
        </p:txBody>
      </p:sp>
    </p:spTree>
    <p:extLst>
      <p:ext uri="{BB962C8B-B14F-4D97-AF65-F5344CB8AC3E}">
        <p14:creationId xmlns:p14="http://schemas.microsoft.com/office/powerpoint/2010/main" val="1901563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Flucht- und Rettungswege</a:t>
            </a:r>
            <a:endParaRPr lang="de-DE" b="1" dirty="0"/>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10" name="Textfeld 9"/>
          <p:cNvSpPr txBox="1"/>
          <p:nvPr/>
        </p:nvSpPr>
        <p:spPr>
          <a:xfrm>
            <a:off x="1799692" y="1556792"/>
            <a:ext cx="5544616" cy="3046988"/>
          </a:xfrm>
          <a:prstGeom prst="rect">
            <a:avLst/>
          </a:prstGeom>
          <a:noFill/>
        </p:spPr>
        <p:txBody>
          <a:bodyPr wrap="square" rtlCol="0">
            <a:spAutoFit/>
          </a:bodyPr>
          <a:lstStyle/>
          <a:p>
            <a:pPr algn="ctr"/>
            <a:r>
              <a:rPr lang="de-DE" dirty="0" smtClean="0"/>
              <a:t>Wir gehen jetzt alle Flucht- und Rettungswege einmal ab!</a:t>
            </a:r>
          </a:p>
          <a:p>
            <a:pPr algn="ctr"/>
            <a:endParaRPr lang="de-DE" dirty="0"/>
          </a:p>
          <a:p>
            <a:pPr algn="ctr"/>
            <a:r>
              <a:rPr lang="de-DE" dirty="0" smtClean="0"/>
              <a:t>Dabei achten wir auf:</a:t>
            </a:r>
          </a:p>
          <a:p>
            <a:pPr marL="342900" indent="-342900" algn="ctr">
              <a:buFont typeface="Arial" panose="020B0604020202020204" pitchFamily="34" charset="0"/>
              <a:buChar char="•"/>
            </a:pPr>
            <a:r>
              <a:rPr lang="de-DE" dirty="0" smtClean="0">
                <a:solidFill>
                  <a:srgbClr val="7030A0"/>
                </a:solidFill>
              </a:rPr>
              <a:t>Feuerlöscher</a:t>
            </a:r>
          </a:p>
          <a:p>
            <a:pPr marL="342900" indent="-342900" algn="ctr">
              <a:buFont typeface="Arial" panose="020B0604020202020204" pitchFamily="34" charset="0"/>
              <a:buChar char="•"/>
            </a:pPr>
            <a:r>
              <a:rPr lang="de-DE" dirty="0" smtClean="0">
                <a:solidFill>
                  <a:srgbClr val="7030A0"/>
                </a:solidFill>
              </a:rPr>
              <a:t>Löschdecken</a:t>
            </a:r>
          </a:p>
          <a:p>
            <a:pPr marL="342900" indent="-342900" algn="ctr">
              <a:buFont typeface="Arial" panose="020B0604020202020204" pitchFamily="34" charset="0"/>
              <a:buChar char="•"/>
            </a:pPr>
            <a:r>
              <a:rPr lang="de-DE" dirty="0" smtClean="0">
                <a:solidFill>
                  <a:srgbClr val="7030A0"/>
                </a:solidFill>
              </a:rPr>
              <a:t>Verbandkästen</a:t>
            </a:r>
            <a:endParaRPr lang="de-DE" dirty="0">
              <a:solidFill>
                <a:srgbClr val="7030A0"/>
              </a:solidFill>
            </a:endParaRPr>
          </a:p>
          <a:p>
            <a:pPr marL="342900" indent="-342900" algn="ctr">
              <a:buFont typeface="Arial" panose="020B0604020202020204" pitchFamily="34" charset="0"/>
              <a:buChar char="•"/>
            </a:pPr>
            <a:r>
              <a:rPr lang="de-DE" dirty="0" smtClean="0">
                <a:solidFill>
                  <a:srgbClr val="7030A0"/>
                </a:solidFill>
              </a:rPr>
              <a:t>Handfeuermelder</a:t>
            </a:r>
            <a:endParaRPr lang="de-DE" dirty="0" smtClean="0">
              <a:solidFill>
                <a:srgbClr val="7030A0"/>
              </a:solidFill>
            </a:endParaRPr>
          </a:p>
        </p:txBody>
      </p:sp>
    </p:spTree>
    <p:extLst>
      <p:ext uri="{BB962C8B-B14F-4D97-AF65-F5344CB8AC3E}">
        <p14:creationId xmlns:p14="http://schemas.microsoft.com/office/powerpoint/2010/main" val="132790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Beauftragte</a:t>
            </a:r>
            <a:endParaRPr lang="de-DE" b="1" dirty="0"/>
          </a:p>
        </p:txBody>
      </p:sp>
      <p:sp>
        <p:nvSpPr>
          <p:cNvPr id="3" name="Inhaltsplatzhalter 2"/>
          <p:cNvSpPr>
            <a:spLocks noGrp="1"/>
          </p:cNvSpPr>
          <p:nvPr>
            <p:ph idx="1"/>
          </p:nvPr>
        </p:nvSpPr>
        <p:spPr/>
        <p:txBody>
          <a:bodyPr/>
          <a:lstStyle/>
          <a:p>
            <a:r>
              <a:rPr lang="de-DE" dirty="0" smtClean="0">
                <a:solidFill>
                  <a:srgbClr val="7030A0"/>
                </a:solidFill>
              </a:rPr>
              <a:t>Sicherheitsbeauftragte und/oder Sicherheitsbeauftragter:</a:t>
            </a:r>
            <a:endParaRPr lang="de-DE" dirty="0" smtClean="0">
              <a:solidFill>
                <a:srgbClr val="7030A0"/>
              </a:solidFill>
            </a:endParaRPr>
          </a:p>
          <a:p>
            <a:endParaRPr lang="de-DE" dirty="0">
              <a:solidFill>
                <a:srgbClr val="7030A0"/>
              </a:solidFill>
            </a:endParaRPr>
          </a:p>
          <a:p>
            <a:r>
              <a:rPr lang="de-DE" dirty="0" smtClean="0">
                <a:solidFill>
                  <a:srgbClr val="7030A0"/>
                </a:solidFill>
              </a:rPr>
              <a:t>Ersthelferinnen und Ersthelfer:</a:t>
            </a:r>
            <a:endParaRPr lang="de-DE" dirty="0" smtClean="0">
              <a:solidFill>
                <a:srgbClr val="7030A0"/>
              </a:solidFill>
            </a:endParaRPr>
          </a:p>
          <a:p>
            <a:endParaRPr lang="de-DE" dirty="0">
              <a:solidFill>
                <a:srgbClr val="7030A0"/>
              </a:solidFill>
            </a:endParaRPr>
          </a:p>
          <a:p>
            <a:r>
              <a:rPr lang="de-DE" dirty="0" smtClean="0">
                <a:solidFill>
                  <a:srgbClr val="7030A0"/>
                </a:solidFill>
              </a:rPr>
              <a:t>Brandschutzhelferinnen und Brandschutzhelfer:</a:t>
            </a:r>
            <a:endParaRPr lang="de-DE" dirty="0">
              <a:solidFill>
                <a:srgbClr val="7030A0"/>
              </a:solidFill>
            </a:endParaRPr>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Tree>
    <p:extLst>
      <p:ext uri="{BB962C8B-B14F-4D97-AF65-F5344CB8AC3E}">
        <p14:creationId xmlns:p14="http://schemas.microsoft.com/office/powerpoint/2010/main" val="67703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6" name="Inhaltsplatzhalter 5"/>
          <p:cNvSpPr>
            <a:spLocks noGrp="1"/>
          </p:cNvSpPr>
          <p:nvPr>
            <p:ph idx="1"/>
          </p:nvPr>
        </p:nvSpPr>
        <p:spPr>
          <a:xfrm>
            <a:off x="503237" y="1376772"/>
            <a:ext cx="8412163" cy="4659312"/>
          </a:xfrm>
        </p:spPr>
        <p:txBody>
          <a:bodyPr anchor="ctr"/>
          <a:lstStyle/>
          <a:p>
            <a:pPr marL="0" indent="0" algn="ctr">
              <a:buNone/>
            </a:pPr>
            <a:r>
              <a:rPr lang="de-DE" dirty="0" smtClean="0">
                <a:solidFill>
                  <a:srgbClr val="7030A0"/>
                </a:solidFill>
              </a:rPr>
              <a:t>Musterpräsentation für die jährliche Brandschutzunterweisung der Institute und Einrichtungen der Leibniz Universität Hannover</a:t>
            </a:r>
          </a:p>
          <a:p>
            <a:pPr marL="0" indent="0" algn="ctr">
              <a:buNone/>
            </a:pPr>
            <a:endParaRPr lang="de-DE" dirty="0">
              <a:solidFill>
                <a:srgbClr val="7030A0"/>
              </a:solidFill>
            </a:endParaRPr>
          </a:p>
          <a:p>
            <a:pPr marL="0" indent="0" algn="ctr">
              <a:buNone/>
            </a:pPr>
            <a:r>
              <a:rPr lang="de-DE" dirty="0" smtClean="0">
                <a:solidFill>
                  <a:srgbClr val="7030A0"/>
                </a:solidFill>
              </a:rPr>
              <a:t>Stand: </a:t>
            </a:r>
            <a:r>
              <a:rPr lang="de-DE" dirty="0" smtClean="0">
                <a:solidFill>
                  <a:srgbClr val="7030A0"/>
                </a:solidFill>
              </a:rPr>
              <a:t>10.05.2017</a:t>
            </a:r>
            <a:endParaRPr lang="de-DE" dirty="0" smtClean="0">
              <a:solidFill>
                <a:srgbClr val="7030A0"/>
              </a:solidFill>
            </a:endParaRPr>
          </a:p>
          <a:p>
            <a:pPr marL="0" indent="0" algn="ctr">
              <a:buNone/>
            </a:pPr>
            <a:r>
              <a:rPr lang="de-DE" dirty="0" smtClean="0">
                <a:solidFill>
                  <a:srgbClr val="7030A0"/>
                </a:solidFill>
              </a:rPr>
              <a:t>Bitte vor der der Unterweisung auf</a:t>
            </a:r>
            <a:br>
              <a:rPr lang="de-DE" dirty="0" smtClean="0">
                <a:solidFill>
                  <a:srgbClr val="7030A0"/>
                </a:solidFill>
              </a:rPr>
            </a:br>
            <a:r>
              <a:rPr lang="de-DE" dirty="0" smtClean="0">
                <a:solidFill>
                  <a:srgbClr val="7030A0"/>
                </a:solidFill>
                <a:hlinkClick r:id="rId2"/>
              </a:rPr>
              <a:t>www.uni-hannover.de/arbeitssicherheit</a:t>
            </a:r>
            <a:r>
              <a:rPr lang="de-DE" dirty="0">
                <a:solidFill>
                  <a:srgbClr val="7030A0"/>
                </a:solidFill>
              </a:rPr>
              <a:t/>
            </a:r>
            <a:br>
              <a:rPr lang="de-DE" dirty="0">
                <a:solidFill>
                  <a:srgbClr val="7030A0"/>
                </a:solidFill>
              </a:rPr>
            </a:br>
            <a:r>
              <a:rPr lang="de-DE" dirty="0" smtClean="0">
                <a:solidFill>
                  <a:srgbClr val="7030A0"/>
                </a:solidFill>
              </a:rPr>
              <a:t>im Bereich Brandschutz nach dem aktuellen Stand schauen.</a:t>
            </a:r>
          </a:p>
          <a:p>
            <a:pPr marL="0" indent="0" algn="ctr">
              <a:buNone/>
            </a:pPr>
            <a:endParaRPr lang="de-DE" dirty="0">
              <a:solidFill>
                <a:srgbClr val="7030A0"/>
              </a:solidFill>
            </a:endParaRPr>
          </a:p>
          <a:p>
            <a:pPr marL="0" indent="0" algn="ctr">
              <a:buNone/>
            </a:pPr>
            <a:r>
              <a:rPr lang="de-DE" dirty="0" smtClean="0">
                <a:solidFill>
                  <a:srgbClr val="7030A0"/>
                </a:solidFill>
              </a:rPr>
              <a:t>Ansprechpartner:</a:t>
            </a:r>
            <a:br>
              <a:rPr lang="de-DE" dirty="0" smtClean="0">
                <a:solidFill>
                  <a:srgbClr val="7030A0"/>
                </a:solidFill>
              </a:rPr>
            </a:br>
            <a:r>
              <a:rPr lang="de-DE" dirty="0" smtClean="0">
                <a:solidFill>
                  <a:srgbClr val="7030A0"/>
                </a:solidFill>
              </a:rPr>
              <a:t>Brandschutzbeauftragter der Leibniz Universität Hannover</a:t>
            </a:r>
            <a:br>
              <a:rPr lang="de-DE" dirty="0" smtClean="0">
                <a:solidFill>
                  <a:srgbClr val="7030A0"/>
                </a:solidFill>
              </a:rPr>
            </a:br>
            <a:r>
              <a:rPr lang="de-DE" dirty="0" smtClean="0">
                <a:solidFill>
                  <a:srgbClr val="7030A0"/>
                </a:solidFill>
              </a:rPr>
              <a:t>Herr Brungs</a:t>
            </a:r>
            <a:br>
              <a:rPr lang="de-DE" dirty="0" smtClean="0">
                <a:solidFill>
                  <a:srgbClr val="7030A0"/>
                </a:solidFill>
              </a:rPr>
            </a:br>
            <a:r>
              <a:rPr lang="de-DE" dirty="0" smtClean="0">
                <a:solidFill>
                  <a:srgbClr val="7030A0"/>
                </a:solidFill>
              </a:rPr>
              <a:t>Tel. 3938, sascha.brungs@zuv.uni-hannover.de</a:t>
            </a:r>
            <a:endParaRPr lang="de-DE" dirty="0">
              <a:solidFill>
                <a:srgbClr val="7030A0"/>
              </a:solidFill>
            </a:endParaRPr>
          </a:p>
        </p:txBody>
      </p:sp>
    </p:spTree>
    <p:extLst>
      <p:ext uri="{BB962C8B-B14F-4D97-AF65-F5344CB8AC3E}">
        <p14:creationId xmlns:p14="http://schemas.microsoft.com/office/powerpoint/2010/main" val="3999760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Inhalt</a:t>
            </a:r>
            <a:endParaRPr lang="de-DE" b="1" dirty="0"/>
          </a:p>
        </p:txBody>
      </p:sp>
      <p:sp>
        <p:nvSpPr>
          <p:cNvPr id="3" name="Inhaltsplatzhalter 2"/>
          <p:cNvSpPr>
            <a:spLocks noGrp="1"/>
          </p:cNvSpPr>
          <p:nvPr>
            <p:ph idx="1"/>
          </p:nvPr>
        </p:nvSpPr>
        <p:spPr/>
        <p:txBody>
          <a:bodyPr/>
          <a:lstStyle/>
          <a:p>
            <a:r>
              <a:rPr lang="de-DE" dirty="0" smtClean="0"/>
              <a:t>Brandverhütung</a:t>
            </a:r>
            <a:endParaRPr lang="de-DE" dirty="0"/>
          </a:p>
          <a:p>
            <a:r>
              <a:rPr lang="de-DE" dirty="0" smtClean="0"/>
              <a:t>Verhalten im </a:t>
            </a:r>
            <a:r>
              <a:rPr lang="de-DE" dirty="0" smtClean="0"/>
              <a:t>Brandfall</a:t>
            </a:r>
            <a:endParaRPr lang="de-DE" dirty="0" smtClean="0"/>
          </a:p>
          <a:p>
            <a:r>
              <a:rPr lang="de-DE" dirty="0" smtClean="0"/>
              <a:t>Flucht- und Rettungswege</a:t>
            </a:r>
          </a:p>
          <a:p>
            <a:r>
              <a:rPr lang="de-DE" dirty="0" smtClean="0"/>
              <a:t>Beauftragte</a:t>
            </a:r>
          </a:p>
          <a:p>
            <a:endParaRPr lang="de-DE" dirty="0"/>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Tree>
    <p:extLst>
      <p:ext uri="{BB962C8B-B14F-4D97-AF65-F5344CB8AC3E}">
        <p14:creationId xmlns:p14="http://schemas.microsoft.com/office/powerpoint/2010/main" val="3021438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Brandverhütung</a:t>
            </a:r>
            <a:endParaRPr lang="de-DE" b="1" dirty="0"/>
          </a:p>
        </p:txBody>
      </p:sp>
      <p:pic>
        <p:nvPicPr>
          <p:cNvPr id="5" name="Inhaltsplatzhalt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95636" y="1700808"/>
            <a:ext cx="2376000" cy="2376000"/>
          </a:xfrm>
        </p:spPr>
      </p:pic>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4088" y="1700808"/>
            <a:ext cx="2376000" cy="2376000"/>
          </a:xfrm>
          <a:prstGeom prst="rect">
            <a:avLst/>
          </a:prstGeom>
        </p:spPr>
      </p:pic>
      <p:sp>
        <p:nvSpPr>
          <p:cNvPr id="7" name="Textfeld 6"/>
          <p:cNvSpPr txBox="1"/>
          <p:nvPr/>
        </p:nvSpPr>
        <p:spPr>
          <a:xfrm>
            <a:off x="1421782" y="4257092"/>
            <a:ext cx="6300436" cy="1785104"/>
          </a:xfrm>
          <a:prstGeom prst="rect">
            <a:avLst/>
          </a:prstGeom>
          <a:noFill/>
        </p:spPr>
        <p:txBody>
          <a:bodyPr wrap="square" rtlCol="0">
            <a:spAutoFit/>
          </a:bodyPr>
          <a:lstStyle/>
          <a:p>
            <a:pPr algn="ctr"/>
            <a:r>
              <a:rPr lang="de-DE" sz="2200" dirty="0" smtClean="0"/>
              <a:t>Rauchverbot in allen Universitätsgebäuden</a:t>
            </a:r>
          </a:p>
          <a:p>
            <a:pPr algn="ctr"/>
            <a:endParaRPr lang="de-DE" sz="2200" dirty="0" smtClean="0"/>
          </a:p>
          <a:p>
            <a:pPr algn="ctr"/>
            <a:r>
              <a:rPr lang="de-DE" sz="2200" dirty="0" smtClean="0"/>
              <a:t>Umgang </a:t>
            </a:r>
            <a:r>
              <a:rPr lang="de-DE" sz="2200" dirty="0"/>
              <a:t>mit Feuer, offener Flamme und offenen Zündquellen in den Gebäuden der Universität grundsätzlich </a:t>
            </a:r>
            <a:r>
              <a:rPr lang="de-DE" sz="2200" dirty="0" smtClean="0"/>
              <a:t>verboten</a:t>
            </a:r>
            <a:endParaRPr lang="de-DE" sz="2200" dirty="0"/>
          </a:p>
        </p:txBody>
      </p:sp>
    </p:spTree>
    <p:extLst>
      <p:ext uri="{BB962C8B-B14F-4D97-AF65-F5344CB8AC3E}">
        <p14:creationId xmlns:p14="http://schemas.microsoft.com/office/powerpoint/2010/main" val="390717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Brandverhütung</a:t>
            </a:r>
            <a:r>
              <a:rPr lang="de-DE" dirty="0" smtClean="0"/>
              <a:t>	</a:t>
            </a:r>
            <a:endParaRPr lang="de-DE" dirty="0"/>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3" name="Inhaltsplatzhalter 2"/>
          <p:cNvSpPr>
            <a:spLocks noGrp="1"/>
          </p:cNvSpPr>
          <p:nvPr>
            <p:ph idx="1"/>
          </p:nvPr>
        </p:nvSpPr>
        <p:spPr/>
        <p:txBody>
          <a:bodyPr/>
          <a:lstStyle/>
          <a:p>
            <a:r>
              <a:rPr lang="de-DE" dirty="0" smtClean="0"/>
              <a:t>Besonders streng auf die Einhaltung von Brandschutz- und Sicherheitsbestimmungen achten bei:</a:t>
            </a:r>
          </a:p>
          <a:p>
            <a:pPr lvl="1">
              <a:buFont typeface="Arial" panose="020B0604020202020204" pitchFamily="34" charset="0"/>
              <a:buChar char="•"/>
            </a:pPr>
            <a:r>
              <a:rPr lang="de-DE" dirty="0" smtClean="0"/>
              <a:t>Umgang mit brennbare Abfällen</a:t>
            </a:r>
          </a:p>
          <a:p>
            <a:pPr lvl="1">
              <a:buFont typeface="Arial" panose="020B0604020202020204" pitchFamily="34" charset="0"/>
              <a:buChar char="•"/>
            </a:pPr>
            <a:r>
              <a:rPr lang="de-DE" dirty="0" smtClean="0"/>
              <a:t>Benutzung von elektrischen Geräten</a:t>
            </a:r>
          </a:p>
          <a:p>
            <a:pPr lvl="1">
              <a:buFont typeface="Arial" panose="020B0604020202020204" pitchFamily="34" charset="0"/>
              <a:buChar char="•"/>
            </a:pPr>
            <a:r>
              <a:rPr lang="de-DE" dirty="0" smtClean="0"/>
              <a:t>Benutzung von gasbetriebenen Geräten</a:t>
            </a:r>
          </a:p>
          <a:p>
            <a:pPr lvl="1">
              <a:buFont typeface="Arial" panose="020B0604020202020204" pitchFamily="34" charset="0"/>
              <a:buChar char="•"/>
            </a:pPr>
            <a:r>
              <a:rPr lang="de-DE" dirty="0" smtClean="0"/>
              <a:t>Umgang mit offenem Feuer und Zündquellen</a:t>
            </a:r>
            <a:br>
              <a:rPr lang="de-DE" dirty="0" smtClean="0"/>
            </a:br>
            <a:r>
              <a:rPr lang="de-DE" dirty="0" smtClean="0"/>
              <a:t>(falls erlaubt)</a:t>
            </a:r>
          </a:p>
          <a:p>
            <a:r>
              <a:rPr lang="de-DE" dirty="0" smtClean="0"/>
              <a:t>Auf regelmäßige Prüfung von elektrischen Anlage und Geräten achten ► Änderungen an den Geräten nur durch Elektrofachkräfte</a:t>
            </a:r>
          </a:p>
          <a:p>
            <a:r>
              <a:rPr lang="de-DE" dirty="0" smtClean="0"/>
              <a:t>Nicht benötigte elektrische Geräte ausschalten</a:t>
            </a:r>
            <a:endParaRPr lang="de-DE" dirty="0" smtClean="0"/>
          </a:p>
          <a:p>
            <a:pPr lvl="1"/>
            <a:endParaRPr lang="de-DE" dirty="0" smtClean="0"/>
          </a:p>
          <a:p>
            <a:pPr lvl="1"/>
            <a:endParaRPr lang="de-DE" dirty="0" smtClean="0"/>
          </a:p>
          <a:p>
            <a:pPr lvl="1"/>
            <a:endParaRPr lang="de-DE" dirty="0" smtClean="0"/>
          </a:p>
        </p:txBody>
      </p:sp>
    </p:spTree>
    <p:extLst>
      <p:ext uri="{BB962C8B-B14F-4D97-AF65-F5344CB8AC3E}">
        <p14:creationId xmlns:p14="http://schemas.microsoft.com/office/powerpoint/2010/main" val="195731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Brandverhütung</a:t>
            </a:r>
            <a:r>
              <a:rPr lang="de-DE" dirty="0" smtClean="0"/>
              <a:t>	</a:t>
            </a:r>
            <a:endParaRPr lang="de-DE" dirty="0"/>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3" name="Inhaltsplatzhalter 2"/>
          <p:cNvSpPr>
            <a:spLocks noGrp="1"/>
          </p:cNvSpPr>
          <p:nvPr>
            <p:ph idx="1"/>
          </p:nvPr>
        </p:nvSpPr>
        <p:spPr/>
        <p:txBody>
          <a:bodyPr/>
          <a:lstStyle/>
          <a:p>
            <a:r>
              <a:rPr lang="de-DE" dirty="0" smtClean="0"/>
              <a:t>Kaffeemaschinen (mit Warmhalteplatte) und Wasserkocher möglichst auf nicht brennbaren Unterlagen (z. B. Keramikfliesen) betreiben</a:t>
            </a:r>
          </a:p>
          <a:p>
            <a:r>
              <a:rPr lang="de-DE" dirty="0" smtClean="0"/>
              <a:t>Gefährdungsbeurteilung für Experimentiereinrichtungen</a:t>
            </a:r>
          </a:p>
          <a:p>
            <a:r>
              <a:rPr lang="de-DE" dirty="0" smtClean="0"/>
              <a:t>Betrieb von Geräte ausreichend überwachen (z. B. Mikrowellen und Toaster niemals unbeaufsichtigt betreiben!)</a:t>
            </a:r>
          </a:p>
          <a:p>
            <a:r>
              <a:rPr lang="de-DE" dirty="0" smtClean="0"/>
              <a:t>Von nachts laufenden Geräten und Experimenten dürfen keine Brandgefahren ausgehen</a:t>
            </a:r>
          </a:p>
          <a:p>
            <a:r>
              <a:rPr lang="de-DE" dirty="0" smtClean="0"/>
              <a:t>Keine Tauchsieder ohne Abschaltautomatik</a:t>
            </a:r>
          </a:p>
          <a:p>
            <a:endParaRPr lang="de-DE" dirty="0" smtClean="0"/>
          </a:p>
          <a:p>
            <a:pPr lvl="1"/>
            <a:endParaRPr lang="de-DE" dirty="0" smtClean="0"/>
          </a:p>
          <a:p>
            <a:pPr lvl="1"/>
            <a:endParaRPr lang="de-DE" dirty="0" smtClean="0"/>
          </a:p>
          <a:p>
            <a:pPr lvl="1"/>
            <a:endParaRPr lang="de-DE" dirty="0" smtClean="0"/>
          </a:p>
        </p:txBody>
      </p:sp>
    </p:spTree>
    <p:extLst>
      <p:ext uri="{BB962C8B-B14F-4D97-AF65-F5344CB8AC3E}">
        <p14:creationId xmlns:p14="http://schemas.microsoft.com/office/powerpoint/2010/main" val="365683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Brandverhütung</a:t>
            </a:r>
            <a:r>
              <a:rPr lang="de-DE" dirty="0" smtClean="0"/>
              <a:t>	</a:t>
            </a:r>
            <a:endParaRPr lang="de-DE" dirty="0"/>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3" name="Inhaltsplatzhalter 2"/>
          <p:cNvSpPr>
            <a:spLocks noGrp="1"/>
          </p:cNvSpPr>
          <p:nvPr>
            <p:ph idx="1"/>
          </p:nvPr>
        </p:nvSpPr>
        <p:spPr/>
        <p:txBody>
          <a:bodyPr/>
          <a:lstStyle/>
          <a:p>
            <a:r>
              <a:rPr lang="de-DE" dirty="0" smtClean="0"/>
              <a:t>Elektrische Heizplatten und Heizstrahler nur im Laborbetrieb und dort und unter Aufsicht betreiben</a:t>
            </a:r>
          </a:p>
          <a:p>
            <a:r>
              <a:rPr lang="de-DE" dirty="0" smtClean="0"/>
              <a:t>Ölige Putzlappen in nicht brennbaren mit dicht schließendem Deckel aufbewahren</a:t>
            </a:r>
          </a:p>
          <a:p>
            <a:r>
              <a:rPr lang="de-DE" dirty="0" smtClean="0"/>
              <a:t>Abstellen und Lagern brennbarer Gegenstände nicht in der Nähe von Feuerstätten und Zündquellen</a:t>
            </a:r>
          </a:p>
          <a:p>
            <a:r>
              <a:rPr lang="de-DE" dirty="0" smtClean="0"/>
              <a:t>Kontrolle der Arbeitsbereiche nach Dienstschluss, insbesondere:</a:t>
            </a:r>
          </a:p>
          <a:p>
            <a:pPr lvl="1">
              <a:buFont typeface="Arial" panose="020B0604020202020204" pitchFamily="34" charset="0"/>
              <a:buChar char="•"/>
            </a:pPr>
            <a:r>
              <a:rPr lang="de-DE" dirty="0" smtClean="0"/>
              <a:t>Nicht benötigte Geräte ausgeschaltet?</a:t>
            </a:r>
          </a:p>
          <a:p>
            <a:pPr lvl="1">
              <a:buFont typeface="Arial" panose="020B0604020202020204" pitchFamily="34" charset="0"/>
              <a:buChar char="•"/>
            </a:pPr>
            <a:r>
              <a:rPr lang="de-DE" b="1" dirty="0" smtClean="0"/>
              <a:t>Alle</a:t>
            </a:r>
            <a:r>
              <a:rPr lang="de-DE" dirty="0" smtClean="0"/>
              <a:t> Brand- und Rauchschutztüren geschlossen?</a:t>
            </a:r>
          </a:p>
          <a:p>
            <a:endParaRPr lang="de-DE" dirty="0" smtClean="0"/>
          </a:p>
          <a:p>
            <a:pPr lvl="1"/>
            <a:endParaRPr lang="de-DE" dirty="0" smtClean="0"/>
          </a:p>
          <a:p>
            <a:pPr lvl="1"/>
            <a:endParaRPr lang="de-DE" dirty="0" smtClean="0"/>
          </a:p>
          <a:p>
            <a:pPr lvl="1"/>
            <a:endParaRPr lang="de-DE" dirty="0" smtClean="0"/>
          </a:p>
        </p:txBody>
      </p:sp>
    </p:spTree>
    <p:extLst>
      <p:ext uri="{BB962C8B-B14F-4D97-AF65-F5344CB8AC3E}">
        <p14:creationId xmlns:p14="http://schemas.microsoft.com/office/powerpoint/2010/main" val="710751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Verhalten im </a:t>
            </a:r>
            <a:r>
              <a:rPr lang="de-DE" b="1" dirty="0" smtClean="0"/>
              <a:t>Brandfall</a:t>
            </a:r>
            <a:endParaRPr lang="de-DE" b="1" dirty="0"/>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9" name="Inhaltsplatzhalter 8"/>
          <p:cNvSpPr>
            <a:spLocks noGrp="1"/>
          </p:cNvSpPr>
          <p:nvPr>
            <p:ph idx="1"/>
          </p:nvPr>
        </p:nvSpPr>
        <p:spPr/>
        <p:txBody>
          <a:bodyPr/>
          <a:lstStyle/>
          <a:p>
            <a:r>
              <a:rPr lang="de-DE" dirty="0" smtClean="0"/>
              <a:t>Ruhe bewahren</a:t>
            </a:r>
          </a:p>
          <a:p>
            <a:r>
              <a:rPr lang="de-DE" dirty="0" smtClean="0"/>
              <a:t>Brand melden</a:t>
            </a:r>
          </a:p>
          <a:p>
            <a:pPr lvl="1"/>
            <a:r>
              <a:rPr lang="de-DE" dirty="0" smtClean="0">
                <a:solidFill>
                  <a:srgbClr val="7030A0"/>
                </a:solidFill>
              </a:rPr>
              <a:t>Handfeuermelder betätigen</a:t>
            </a:r>
          </a:p>
          <a:p>
            <a:pPr lvl="1"/>
            <a:r>
              <a:rPr lang="de-DE" dirty="0" smtClean="0"/>
              <a:t>Notruf 112</a:t>
            </a:r>
          </a:p>
          <a:p>
            <a:r>
              <a:rPr lang="de-DE" dirty="0" smtClean="0"/>
              <a:t>In Sicherheit bringen</a:t>
            </a:r>
          </a:p>
          <a:p>
            <a:pPr lvl="1"/>
            <a:r>
              <a:rPr lang="de-DE" dirty="0" smtClean="0"/>
              <a:t>Gefährdete Personen warnen</a:t>
            </a:r>
            <a:r>
              <a:rPr lang="de-DE" dirty="0" smtClean="0">
                <a:solidFill>
                  <a:srgbClr val="7030A0"/>
                </a:solidFill>
              </a:rPr>
              <a:t>/Hausalarm betätigen</a:t>
            </a:r>
          </a:p>
          <a:p>
            <a:pPr lvl="1"/>
            <a:r>
              <a:rPr lang="de-DE" dirty="0" smtClean="0"/>
              <a:t>Hilflose mitnehmen</a:t>
            </a:r>
          </a:p>
          <a:p>
            <a:pPr lvl="1"/>
            <a:r>
              <a:rPr lang="de-DE" dirty="0" smtClean="0"/>
              <a:t>Türen schließen</a:t>
            </a:r>
          </a:p>
          <a:p>
            <a:pPr lvl="1"/>
            <a:r>
              <a:rPr lang="de-DE" dirty="0" smtClean="0"/>
              <a:t>Gekennzeichneten Fluchtwegen folgen</a:t>
            </a:r>
          </a:p>
          <a:p>
            <a:pPr lvl="1"/>
            <a:r>
              <a:rPr lang="de-DE" dirty="0" smtClean="0">
                <a:solidFill>
                  <a:srgbClr val="7030A0"/>
                </a:solidFill>
              </a:rPr>
              <a:t>Aufzug nicht benutzen</a:t>
            </a:r>
          </a:p>
          <a:p>
            <a:pPr lvl="1"/>
            <a:r>
              <a:rPr lang="de-DE" dirty="0" smtClean="0"/>
              <a:t>Sammelstelle aufsuchen</a:t>
            </a:r>
            <a:endParaRPr lang="de-DE" dirty="0"/>
          </a:p>
        </p:txBody>
      </p:sp>
    </p:spTree>
    <p:extLst>
      <p:ext uri="{BB962C8B-B14F-4D97-AF65-F5344CB8AC3E}">
        <p14:creationId xmlns:p14="http://schemas.microsoft.com/office/powerpoint/2010/main" val="2506836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Verhalten im </a:t>
            </a:r>
            <a:r>
              <a:rPr lang="de-DE" b="1" dirty="0" smtClean="0"/>
              <a:t>Brandfall</a:t>
            </a:r>
            <a:br>
              <a:rPr lang="de-DE" b="1" dirty="0" smtClean="0"/>
            </a:br>
            <a:r>
              <a:rPr lang="de-DE" sz="1600" b="1" dirty="0" smtClean="0"/>
              <a:t>Brand </a:t>
            </a:r>
            <a:r>
              <a:rPr lang="de-DE" sz="1600" b="1" dirty="0" smtClean="0"/>
              <a:t>melden</a:t>
            </a:r>
            <a:endParaRPr lang="de-DE" sz="1600" b="1" dirty="0"/>
          </a:p>
        </p:txBody>
      </p:sp>
      <p:sp>
        <p:nvSpPr>
          <p:cNvPr id="4" name="Fußzeilenplatzhalter 3"/>
          <p:cNvSpPr>
            <a:spLocks noGrp="1"/>
          </p:cNvSpPr>
          <p:nvPr>
            <p:ph type="ftr" sz="quarter" idx="10"/>
          </p:nvPr>
        </p:nvSpPr>
        <p:spPr/>
        <p:txBody>
          <a:bodyPr/>
          <a:lstStyle/>
          <a:p>
            <a:pPr algn="l">
              <a:defRPr/>
            </a:pPr>
            <a:r>
              <a:rPr lang="de-DE" altLang="de-DE" b="0" dirty="0" smtClean="0"/>
              <a:t>Jährliche Brandschutzunterweisung</a:t>
            </a:r>
            <a:endParaRPr lang="de-DE" altLang="de-DE" b="0" dirty="0"/>
          </a:p>
        </p:txBody>
      </p:sp>
      <p:sp>
        <p:nvSpPr>
          <p:cNvPr id="11" name="Textfeld 10"/>
          <p:cNvSpPr txBox="1"/>
          <p:nvPr/>
        </p:nvSpPr>
        <p:spPr>
          <a:xfrm>
            <a:off x="2441449" y="4640937"/>
            <a:ext cx="4261102" cy="1200329"/>
          </a:xfrm>
          <a:prstGeom prst="rect">
            <a:avLst/>
          </a:prstGeom>
          <a:noFill/>
        </p:spPr>
        <p:txBody>
          <a:bodyPr wrap="none" rtlCol="0">
            <a:spAutoFit/>
          </a:bodyPr>
          <a:lstStyle/>
          <a:p>
            <a:pPr algn="ctr"/>
            <a:r>
              <a:rPr lang="de-DE" b="1" dirty="0" smtClean="0">
                <a:solidFill>
                  <a:srgbClr val="7030A0"/>
                </a:solidFill>
              </a:rPr>
              <a:t>Handfeuermelder</a:t>
            </a:r>
            <a:r>
              <a:rPr lang="de-DE" dirty="0" smtClean="0">
                <a:solidFill>
                  <a:srgbClr val="7030A0"/>
                </a:solidFill>
              </a:rPr>
              <a:t/>
            </a:r>
            <a:br>
              <a:rPr lang="de-DE" dirty="0" smtClean="0">
                <a:solidFill>
                  <a:srgbClr val="7030A0"/>
                </a:solidFill>
              </a:rPr>
            </a:br>
            <a:r>
              <a:rPr lang="de-DE" dirty="0" smtClean="0">
                <a:solidFill>
                  <a:srgbClr val="7030A0"/>
                </a:solidFill>
              </a:rPr>
              <a:t>alarmiert die Feuerwehr und</a:t>
            </a:r>
            <a:br>
              <a:rPr lang="de-DE" dirty="0" smtClean="0">
                <a:solidFill>
                  <a:srgbClr val="7030A0"/>
                </a:solidFill>
              </a:rPr>
            </a:br>
            <a:r>
              <a:rPr lang="de-DE" dirty="0" smtClean="0">
                <a:solidFill>
                  <a:srgbClr val="7030A0"/>
                </a:solidFill>
              </a:rPr>
              <a:t>aktiviert Brandfallsteuerungen</a:t>
            </a:r>
            <a:endParaRPr lang="de-DE" dirty="0">
              <a:solidFill>
                <a:srgbClr val="7030A0"/>
              </a:solidFill>
            </a:endParaRPr>
          </a:p>
        </p:txBody>
      </p:sp>
      <p:pic>
        <p:nvPicPr>
          <p:cNvPr id="1026" name="Picture 2" descr="N:\daten\Sicherheitsingenieure\Fotos\0_Brandschutz_Sammelordner\Handdruckmelder_HA_BMA\BM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4699" y="1592796"/>
            <a:ext cx="3194602" cy="297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930780"/>
      </p:ext>
    </p:extLst>
  </p:cSld>
  <p:clrMapOvr>
    <a:masterClrMapping/>
  </p:clrMapOvr>
</p:sld>
</file>

<file path=ppt/theme/theme1.xml><?xml version="1.0" encoding="utf-8"?>
<a:theme xmlns:a="http://schemas.openxmlformats.org/drawingml/2006/main" name="Leere Präsentation">
  <a:themeElements>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598</Words>
  <Application>Microsoft Office PowerPoint</Application>
  <PresentationFormat>Bildschirmpräsentation (4:3)</PresentationFormat>
  <Paragraphs>152</Paragraphs>
  <Slides>19</Slides>
  <Notes>17</Notes>
  <HiddenSlides>1</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Leere Präsentation</vt:lpstr>
      <vt:lpstr>Jährliche Brandschutzunterweisung</vt:lpstr>
      <vt:lpstr>PowerPoint-Präsentation</vt:lpstr>
      <vt:lpstr>Inhalt</vt:lpstr>
      <vt:lpstr>Brandverhütung</vt:lpstr>
      <vt:lpstr>Brandverhütung </vt:lpstr>
      <vt:lpstr>Brandverhütung </vt:lpstr>
      <vt:lpstr>Brandverhütung </vt:lpstr>
      <vt:lpstr>Verhalten im Brandfall</vt:lpstr>
      <vt:lpstr>Verhalten im Brandfall Brand melden</vt:lpstr>
      <vt:lpstr>Verhalten im Brandfall Brand melden</vt:lpstr>
      <vt:lpstr>Verhalten im Brandfall In Sicherheit bringen</vt:lpstr>
      <vt:lpstr>Verhalten im Brandfall In Sicherheit bringen</vt:lpstr>
      <vt:lpstr>Verhalten im Brandfall In Sicherheit bringen</vt:lpstr>
      <vt:lpstr>Verhalten im Brandfall In Sicherheit bringen</vt:lpstr>
      <vt:lpstr>Verhalten im Brandfall In Sicherheit bringen</vt:lpstr>
      <vt:lpstr>Verhalten im Brandfall Löschversuch unternehmen</vt:lpstr>
      <vt:lpstr>Verhalten im Brandfall Löschversuch unternehmen</vt:lpstr>
      <vt:lpstr>Flucht- und Rettungswege</vt:lpstr>
      <vt:lpstr>Beauftragte</vt:lpstr>
    </vt:vector>
  </TitlesOfParts>
  <Company>Michael Wilde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Michael Wilde</dc:creator>
  <cp:lastModifiedBy>Brungs, Sascha</cp:lastModifiedBy>
  <cp:revision>139</cp:revision>
  <cp:lastPrinted>2015-04-22T14:40:02Z</cp:lastPrinted>
  <dcterms:created xsi:type="dcterms:W3CDTF">2008-02-08T11:26:06Z</dcterms:created>
  <dcterms:modified xsi:type="dcterms:W3CDTF">2017-05-10T13:40:44Z</dcterms:modified>
</cp:coreProperties>
</file>